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23" r:id="rId5"/>
  </p:sldMasterIdLst>
  <p:notesMasterIdLst>
    <p:notesMasterId r:id="rId46"/>
  </p:notesMasterIdLst>
  <p:sldIdLst>
    <p:sldId id="291" r:id="rId6"/>
    <p:sldId id="259" r:id="rId7"/>
    <p:sldId id="262" r:id="rId8"/>
    <p:sldId id="309" r:id="rId9"/>
    <p:sldId id="312" r:id="rId10"/>
    <p:sldId id="313" r:id="rId11"/>
    <p:sldId id="310" r:id="rId12"/>
    <p:sldId id="260" r:id="rId13"/>
    <p:sldId id="311" r:id="rId14"/>
    <p:sldId id="366" r:id="rId15"/>
    <p:sldId id="303" r:id="rId16"/>
    <p:sldId id="304" r:id="rId17"/>
    <p:sldId id="263" r:id="rId18"/>
    <p:sldId id="264" r:id="rId19"/>
    <p:sldId id="305" r:id="rId20"/>
    <p:sldId id="314" r:id="rId21"/>
    <p:sldId id="299" r:id="rId22"/>
    <p:sldId id="265" r:id="rId23"/>
    <p:sldId id="266" r:id="rId24"/>
    <p:sldId id="315" r:id="rId25"/>
    <p:sldId id="301" r:id="rId26"/>
    <p:sldId id="316" r:id="rId27"/>
    <p:sldId id="317" r:id="rId28"/>
    <p:sldId id="318" r:id="rId29"/>
    <p:sldId id="300" r:id="rId30"/>
    <p:sldId id="306" r:id="rId31"/>
    <p:sldId id="307" r:id="rId32"/>
    <p:sldId id="319" r:id="rId33"/>
    <p:sldId id="320" r:id="rId34"/>
    <p:sldId id="322" r:id="rId35"/>
    <p:sldId id="256" r:id="rId36"/>
    <p:sldId id="257" r:id="rId37"/>
    <p:sldId id="258" r:id="rId38"/>
    <p:sldId id="323" r:id="rId39"/>
    <p:sldId id="261" r:id="rId40"/>
    <p:sldId id="324" r:id="rId41"/>
    <p:sldId id="364" r:id="rId42"/>
    <p:sldId id="308" r:id="rId43"/>
    <p:sldId id="274" r:id="rId44"/>
    <p:sldId id="29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5196" autoAdjust="0"/>
  </p:normalViewPr>
  <p:slideViewPr>
    <p:cSldViewPr snapToGrid="0">
      <p:cViewPr varScale="1">
        <p:scale>
          <a:sx n="93" d="100"/>
          <a:sy n="93" d="100"/>
        </p:scale>
        <p:origin x="25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0D02E-A2B3-41A2-9F81-521C93355823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56D46-0E1A-43D4-BCF3-E80E2D6905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aa819d0d9b_0_20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aa819d0d9b_0_20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2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D75781-0243-40E9-B60F-7810991B01C2}" type="slidenum">
              <a:rPr lang="en-US" altLang="en-US" sz="1200" smtClean="0">
                <a:solidFill>
                  <a:srgbClr val="000000"/>
                </a:solidFill>
                <a:latin typeface=".VnAristote" pitchFamily="34" charset="0"/>
              </a:rPr>
              <a:pPr/>
              <a:t>40</a:t>
            </a:fld>
            <a:endParaRPr lang="en-US" altLang="en-US" sz="1200">
              <a:solidFill>
                <a:srgbClr val="00000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8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A056-26F4-49AB-9CD4-E5E8D9835B62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764E-AB38-48B4-8273-4D893BC2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2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A056-26F4-49AB-9CD4-E5E8D9835B62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764E-AB38-48B4-8273-4D893BC2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6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A056-26F4-49AB-9CD4-E5E8D9835B62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764E-AB38-48B4-8273-4D893BC2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77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24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11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27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64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01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7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22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4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A056-26F4-49AB-9CD4-E5E8D9835B62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764E-AB38-48B4-8273-4D893BC2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59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39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25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42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733514A-4128-4BA6-9904-602923891FA1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6496AB4-F776-4346-9DBA-6BB7CBA57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33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733514A-4128-4BA6-9904-602923891FA1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6496AB4-F776-4346-9DBA-6BB7CBA57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47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733514A-4128-4BA6-9904-602923891FA1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6496AB4-F776-4346-9DBA-6BB7CBA57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23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733514A-4128-4BA6-9904-602923891FA1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6496AB4-F776-4346-9DBA-6BB7CBA57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48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733514A-4128-4BA6-9904-602923891FA1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6496AB4-F776-4346-9DBA-6BB7CBA57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25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733514A-4128-4BA6-9904-602923891FA1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6496AB4-F776-4346-9DBA-6BB7CBA57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24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Thư viện stem-steam</a:t>
            </a:r>
          </a:p>
        </p:txBody>
      </p:sp>
    </p:spTree>
    <p:extLst>
      <p:ext uri="{BB962C8B-B14F-4D97-AF65-F5344CB8AC3E}">
        <p14:creationId xmlns:p14="http://schemas.microsoft.com/office/powerpoint/2010/main" val="87814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A056-26F4-49AB-9CD4-E5E8D9835B62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764E-AB38-48B4-8273-4D893BC2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4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733514A-4128-4BA6-9904-602923891FA1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6496AB4-F776-4346-9DBA-6BB7CBA57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87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733514A-4128-4BA6-9904-602923891FA1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6496AB4-F776-4346-9DBA-6BB7CBA57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27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733514A-4128-4BA6-9904-602923891FA1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6496AB4-F776-4346-9DBA-6BB7CBA57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0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733514A-4128-4BA6-9904-602923891FA1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6496AB4-F776-4346-9DBA-6BB7CBA57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28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89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071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738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85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579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1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A056-26F4-49AB-9CD4-E5E8D9835B62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764E-AB38-48B4-8273-4D893BC2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517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56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958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988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02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354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60001" y="1831767"/>
            <a:ext cx="7555600" cy="28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60000" y="4718233"/>
            <a:ext cx="7555600" cy="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 idx="2"/>
          </p:nvPr>
        </p:nvSpPr>
        <p:spPr>
          <a:xfrm>
            <a:off x="5227433" y="3921033"/>
            <a:ext cx="2650000" cy="6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971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0000" y="719995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846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363317" y="3896900"/>
            <a:ext cx="4365200" cy="678000"/>
          </a:xfrm>
          <a:prstGeom prst="rect">
            <a:avLst/>
          </a:prstGeom>
          <a:effectLst>
            <a:outerShdw dist="19050" dir="34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667" b="1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2"/>
          </p:nvPr>
        </p:nvSpPr>
        <p:spPr>
          <a:xfrm>
            <a:off x="6463451" y="3896900"/>
            <a:ext cx="4365200" cy="678000"/>
          </a:xfrm>
          <a:prstGeom prst="rect">
            <a:avLst/>
          </a:prstGeom>
          <a:effectLst>
            <a:outerShdw dist="19050" dir="34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2667" b="1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1363433" y="4488867"/>
            <a:ext cx="4365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4"/>
          </p:nvPr>
        </p:nvSpPr>
        <p:spPr>
          <a:xfrm>
            <a:off x="6463433" y="4488867"/>
            <a:ext cx="4365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75417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905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2702600" y="1853833"/>
            <a:ext cx="6786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8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A056-26F4-49AB-9CD4-E5E8D9835B62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764E-AB38-48B4-8273-4D893BC2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73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7030200" y="1799400"/>
            <a:ext cx="3976800" cy="3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70723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/>
          <p:nvPr/>
        </p:nvSpPr>
        <p:spPr>
          <a:xfrm>
            <a:off x="13433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891557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2406184" y="2261533"/>
            <a:ext cx="3573200" cy="1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title" idx="2" hasCustomPrompt="1"/>
          </p:nvPr>
        </p:nvSpPr>
        <p:spPr>
          <a:xfrm>
            <a:off x="6212584" y="2207000"/>
            <a:ext cx="3573200" cy="30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2406217" y="3924967"/>
            <a:ext cx="3573200" cy="8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0371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960000" y="1447067"/>
            <a:ext cx="31152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7200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6"/>
          <p:cNvSpPr txBox="1">
            <a:spLocks noGrp="1"/>
          </p:cNvSpPr>
          <p:nvPr>
            <p:ph type="subTitle" idx="1"/>
          </p:nvPr>
        </p:nvSpPr>
        <p:spPr>
          <a:xfrm>
            <a:off x="960000" y="2496135"/>
            <a:ext cx="3115200" cy="7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title" idx="3"/>
          </p:nvPr>
        </p:nvSpPr>
        <p:spPr>
          <a:xfrm>
            <a:off x="4538400" y="1447067"/>
            <a:ext cx="3115200" cy="10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 idx="4" hasCustomPrompt="1"/>
          </p:nvPr>
        </p:nvSpPr>
        <p:spPr>
          <a:xfrm>
            <a:off x="4538400" y="720000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6"/>
          <p:cNvSpPr txBox="1">
            <a:spLocks noGrp="1"/>
          </p:cNvSpPr>
          <p:nvPr>
            <p:ph type="subTitle" idx="5"/>
          </p:nvPr>
        </p:nvSpPr>
        <p:spPr>
          <a:xfrm>
            <a:off x="4538400" y="2496135"/>
            <a:ext cx="3115200" cy="7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 idx="6"/>
          </p:nvPr>
        </p:nvSpPr>
        <p:spPr>
          <a:xfrm>
            <a:off x="960000" y="4399333"/>
            <a:ext cx="3115200" cy="10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title" idx="7" hasCustomPrompt="1"/>
          </p:nvPr>
        </p:nvSpPr>
        <p:spPr>
          <a:xfrm>
            <a:off x="960000" y="36722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9" name="Google Shape;119;p16"/>
          <p:cNvSpPr txBox="1">
            <a:spLocks noGrp="1"/>
          </p:cNvSpPr>
          <p:nvPr>
            <p:ph type="subTitle" idx="8"/>
          </p:nvPr>
        </p:nvSpPr>
        <p:spPr>
          <a:xfrm>
            <a:off x="960000" y="5406000"/>
            <a:ext cx="3115200" cy="7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title" idx="9"/>
          </p:nvPr>
        </p:nvSpPr>
        <p:spPr>
          <a:xfrm>
            <a:off x="4538400" y="4399333"/>
            <a:ext cx="3115200" cy="10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 idx="13" hasCustomPrompt="1"/>
          </p:nvPr>
        </p:nvSpPr>
        <p:spPr>
          <a:xfrm>
            <a:off x="4538400" y="36722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4"/>
          </p:nvPr>
        </p:nvSpPr>
        <p:spPr>
          <a:xfrm>
            <a:off x="4538400" y="5406000"/>
            <a:ext cx="3115200" cy="7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98291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5317433" y="4707000"/>
            <a:ext cx="59144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1"/>
          </p:nvPr>
        </p:nvSpPr>
        <p:spPr>
          <a:xfrm>
            <a:off x="5317433" y="1441800"/>
            <a:ext cx="5914400" cy="3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5571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title" idx="2"/>
          </p:nvPr>
        </p:nvSpPr>
        <p:spPr>
          <a:xfrm>
            <a:off x="1680343" y="1903333"/>
            <a:ext cx="7664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ubTitle" idx="1"/>
          </p:nvPr>
        </p:nvSpPr>
        <p:spPr>
          <a:xfrm>
            <a:off x="1680343" y="2501200"/>
            <a:ext cx="7664400" cy="5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 idx="3" hasCustomPrompt="1"/>
          </p:nvPr>
        </p:nvSpPr>
        <p:spPr>
          <a:xfrm>
            <a:off x="960000" y="1903333"/>
            <a:ext cx="700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131" name="Google Shape;131;p18"/>
          <p:cNvSpPr txBox="1">
            <a:spLocks noGrp="1"/>
          </p:cNvSpPr>
          <p:nvPr>
            <p:ph type="title" idx="4"/>
          </p:nvPr>
        </p:nvSpPr>
        <p:spPr>
          <a:xfrm>
            <a:off x="1680343" y="3434729"/>
            <a:ext cx="7664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ubTitle" idx="5"/>
          </p:nvPr>
        </p:nvSpPr>
        <p:spPr>
          <a:xfrm>
            <a:off x="1680343" y="4032596"/>
            <a:ext cx="7664400" cy="5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title" idx="6" hasCustomPrompt="1"/>
          </p:nvPr>
        </p:nvSpPr>
        <p:spPr>
          <a:xfrm>
            <a:off x="960000" y="3434729"/>
            <a:ext cx="700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134" name="Google Shape;134;p18"/>
          <p:cNvSpPr txBox="1">
            <a:spLocks noGrp="1"/>
          </p:cNvSpPr>
          <p:nvPr>
            <p:ph type="title" idx="7"/>
          </p:nvPr>
        </p:nvSpPr>
        <p:spPr>
          <a:xfrm>
            <a:off x="1680343" y="4893725"/>
            <a:ext cx="7664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subTitle" idx="8"/>
          </p:nvPr>
        </p:nvSpPr>
        <p:spPr>
          <a:xfrm>
            <a:off x="1680343" y="5491600"/>
            <a:ext cx="7664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title" idx="9" hasCustomPrompt="1"/>
          </p:nvPr>
        </p:nvSpPr>
        <p:spPr>
          <a:xfrm>
            <a:off x="960000" y="4893725"/>
            <a:ext cx="7000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464507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>
            <a:spLocks noGrp="1"/>
          </p:cNvSpPr>
          <p:nvPr>
            <p:ph type="title" hasCustomPrompt="1"/>
          </p:nvPr>
        </p:nvSpPr>
        <p:spPr>
          <a:xfrm>
            <a:off x="960000" y="720000"/>
            <a:ext cx="45652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1"/>
          </p:nvPr>
        </p:nvSpPr>
        <p:spPr>
          <a:xfrm>
            <a:off x="960000" y="1661367"/>
            <a:ext cx="33308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 idx="2" hasCustomPrompt="1"/>
          </p:nvPr>
        </p:nvSpPr>
        <p:spPr>
          <a:xfrm>
            <a:off x="2579200" y="2661524"/>
            <a:ext cx="70336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94" name="Google Shape;194;p22"/>
          <p:cNvSpPr txBox="1">
            <a:spLocks noGrp="1"/>
          </p:cNvSpPr>
          <p:nvPr>
            <p:ph type="subTitle" idx="3"/>
          </p:nvPr>
        </p:nvSpPr>
        <p:spPr>
          <a:xfrm>
            <a:off x="2579200" y="3602893"/>
            <a:ext cx="70336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 idx="4" hasCustomPrompt="1"/>
          </p:nvPr>
        </p:nvSpPr>
        <p:spPr>
          <a:xfrm>
            <a:off x="6666967" y="4378233"/>
            <a:ext cx="45652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96" name="Google Shape;196;p22"/>
          <p:cNvSpPr txBox="1">
            <a:spLocks noGrp="1"/>
          </p:cNvSpPr>
          <p:nvPr>
            <p:ph type="subTitle" idx="5"/>
          </p:nvPr>
        </p:nvSpPr>
        <p:spPr>
          <a:xfrm>
            <a:off x="7901400" y="5319600"/>
            <a:ext cx="33308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11143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29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A056-26F4-49AB-9CD4-E5E8D9835B62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764E-AB38-48B4-8273-4D893BC2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6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A056-26F4-49AB-9CD4-E5E8D9835B62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764E-AB38-48B4-8273-4D893BC2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5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A056-26F4-49AB-9CD4-E5E8D9835B62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764E-AB38-48B4-8273-4D893BC2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4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A056-26F4-49AB-9CD4-E5E8D9835B62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8764E-AB38-48B4-8273-4D893BC2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6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2A056-26F4-49AB-9CD4-E5E8D9835B62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8764E-AB38-48B4-8273-4D893BC2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3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FA289-D0E6-4213-88EA-84B5465295B6}" type="datetimeFigureOut">
              <a:rPr lang="en-US" smtClean="0"/>
              <a:pPr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F004D-8464-424C-BAC6-BA3A4C484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2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267200" y="6457890"/>
            <a:ext cx="680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Thư</a:t>
            </a:r>
            <a:r>
              <a:rPr lang="en-US" sz="2000" b="0" cap="none" spc="0" baseline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 viện stem-steam</a:t>
            </a:r>
            <a:endParaRPr lang="en-US" sz="2000" b="0" cap="none" spc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411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2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  <a:effectLst>
            <a:outerShdw dist="38100" dir="23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>
            <a:off x="342471" y="253955"/>
            <a:ext cx="11507056" cy="6378804"/>
            <a:chOff x="256853" y="190466"/>
            <a:chExt cx="8630292" cy="4784103"/>
          </a:xfrm>
        </p:grpSpPr>
        <p:grpSp>
          <p:nvGrpSpPr>
            <p:cNvPr id="9" name="Google Shape;9;p1"/>
            <p:cNvGrpSpPr/>
            <p:nvPr/>
          </p:nvGrpSpPr>
          <p:grpSpPr>
            <a:xfrm>
              <a:off x="256853" y="190466"/>
              <a:ext cx="195829" cy="195753"/>
              <a:chOff x="3258600" y="2392325"/>
              <a:chExt cx="101550" cy="101500"/>
            </a:xfrm>
          </p:grpSpPr>
          <p:sp>
            <p:nvSpPr>
              <p:cNvPr id="10" name="Google Shape;10;p1"/>
              <p:cNvSpPr/>
              <p:nvPr/>
            </p:nvSpPr>
            <p:spPr>
              <a:xfrm>
                <a:off x="3258600" y="2435000"/>
                <a:ext cx="101550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649" extrusionOk="0">
                    <a:moveTo>
                      <a:pt x="324" y="1"/>
                    </a:moveTo>
                    <a:cubicBezTo>
                      <a:pt x="146" y="1"/>
                      <a:pt x="0" y="145"/>
                      <a:pt x="0" y="324"/>
                    </a:cubicBezTo>
                    <a:cubicBezTo>
                      <a:pt x="0" y="503"/>
                      <a:pt x="146" y="648"/>
                      <a:pt x="324" y="648"/>
                    </a:cubicBezTo>
                    <a:lnTo>
                      <a:pt x="3738" y="648"/>
                    </a:lnTo>
                    <a:cubicBezTo>
                      <a:pt x="3916" y="648"/>
                      <a:pt x="4061" y="503"/>
                      <a:pt x="4061" y="324"/>
                    </a:cubicBezTo>
                    <a:cubicBezTo>
                      <a:pt x="4061" y="145"/>
                      <a:pt x="3916" y="1"/>
                      <a:pt x="3738" y="1"/>
                    </a:cubicBezTo>
                    <a:close/>
                  </a:path>
                </a:pathLst>
              </a:custGeom>
              <a:solidFill>
                <a:srgbClr val="FF2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3301275" y="2392325"/>
                <a:ext cx="16225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060" extrusionOk="0">
                    <a:moveTo>
                      <a:pt x="325" y="0"/>
                    </a:moveTo>
                    <a:cubicBezTo>
                      <a:pt x="146" y="0"/>
                      <a:pt x="1" y="144"/>
                      <a:pt x="1" y="324"/>
                    </a:cubicBezTo>
                    <a:lnTo>
                      <a:pt x="1" y="3736"/>
                    </a:lnTo>
                    <a:cubicBezTo>
                      <a:pt x="1" y="3916"/>
                      <a:pt x="146" y="4060"/>
                      <a:pt x="325" y="4060"/>
                    </a:cubicBezTo>
                    <a:cubicBezTo>
                      <a:pt x="504" y="4060"/>
                      <a:pt x="647" y="3917"/>
                      <a:pt x="648" y="3736"/>
                    </a:cubicBezTo>
                    <a:lnTo>
                      <a:pt x="648" y="324"/>
                    </a:lnTo>
                    <a:cubicBezTo>
                      <a:pt x="648" y="144"/>
                      <a:pt x="504" y="0"/>
                      <a:pt x="325" y="0"/>
                    </a:cubicBezTo>
                    <a:close/>
                  </a:path>
                </a:pathLst>
              </a:custGeom>
              <a:solidFill>
                <a:srgbClr val="FF2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" name="Google Shape;12;p1"/>
            <p:cNvGrpSpPr/>
            <p:nvPr/>
          </p:nvGrpSpPr>
          <p:grpSpPr>
            <a:xfrm>
              <a:off x="8691316" y="190466"/>
              <a:ext cx="195829" cy="195753"/>
              <a:chOff x="3258600" y="2392325"/>
              <a:chExt cx="101550" cy="101500"/>
            </a:xfrm>
          </p:grpSpPr>
          <p:sp>
            <p:nvSpPr>
              <p:cNvPr id="13" name="Google Shape;13;p1"/>
              <p:cNvSpPr/>
              <p:nvPr/>
            </p:nvSpPr>
            <p:spPr>
              <a:xfrm>
                <a:off x="3258600" y="2435000"/>
                <a:ext cx="101550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649" extrusionOk="0">
                    <a:moveTo>
                      <a:pt x="324" y="1"/>
                    </a:moveTo>
                    <a:cubicBezTo>
                      <a:pt x="146" y="1"/>
                      <a:pt x="0" y="145"/>
                      <a:pt x="0" y="324"/>
                    </a:cubicBezTo>
                    <a:cubicBezTo>
                      <a:pt x="0" y="503"/>
                      <a:pt x="146" y="648"/>
                      <a:pt x="324" y="648"/>
                    </a:cubicBezTo>
                    <a:lnTo>
                      <a:pt x="3738" y="648"/>
                    </a:lnTo>
                    <a:cubicBezTo>
                      <a:pt x="3916" y="648"/>
                      <a:pt x="4061" y="503"/>
                      <a:pt x="4061" y="324"/>
                    </a:cubicBezTo>
                    <a:cubicBezTo>
                      <a:pt x="4061" y="145"/>
                      <a:pt x="3916" y="1"/>
                      <a:pt x="3738" y="1"/>
                    </a:cubicBezTo>
                    <a:close/>
                  </a:path>
                </a:pathLst>
              </a:custGeom>
              <a:solidFill>
                <a:srgbClr val="FF2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3301275" y="2392325"/>
                <a:ext cx="16225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060" extrusionOk="0">
                    <a:moveTo>
                      <a:pt x="325" y="0"/>
                    </a:moveTo>
                    <a:cubicBezTo>
                      <a:pt x="146" y="0"/>
                      <a:pt x="1" y="144"/>
                      <a:pt x="1" y="324"/>
                    </a:cubicBezTo>
                    <a:lnTo>
                      <a:pt x="1" y="3736"/>
                    </a:lnTo>
                    <a:cubicBezTo>
                      <a:pt x="1" y="3916"/>
                      <a:pt x="146" y="4060"/>
                      <a:pt x="325" y="4060"/>
                    </a:cubicBezTo>
                    <a:cubicBezTo>
                      <a:pt x="504" y="4060"/>
                      <a:pt x="647" y="3917"/>
                      <a:pt x="648" y="3736"/>
                    </a:cubicBezTo>
                    <a:lnTo>
                      <a:pt x="648" y="324"/>
                    </a:lnTo>
                    <a:cubicBezTo>
                      <a:pt x="648" y="144"/>
                      <a:pt x="504" y="0"/>
                      <a:pt x="325" y="0"/>
                    </a:cubicBezTo>
                    <a:close/>
                  </a:path>
                </a:pathLst>
              </a:custGeom>
              <a:solidFill>
                <a:srgbClr val="FF2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" name="Google Shape;15;p1"/>
            <p:cNvGrpSpPr/>
            <p:nvPr/>
          </p:nvGrpSpPr>
          <p:grpSpPr>
            <a:xfrm>
              <a:off x="256853" y="4778816"/>
              <a:ext cx="195829" cy="195753"/>
              <a:chOff x="3258600" y="2392325"/>
              <a:chExt cx="101550" cy="101500"/>
            </a:xfrm>
          </p:grpSpPr>
          <p:sp>
            <p:nvSpPr>
              <p:cNvPr id="16" name="Google Shape;16;p1"/>
              <p:cNvSpPr/>
              <p:nvPr/>
            </p:nvSpPr>
            <p:spPr>
              <a:xfrm>
                <a:off x="3258600" y="2435000"/>
                <a:ext cx="101550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649" extrusionOk="0">
                    <a:moveTo>
                      <a:pt x="324" y="1"/>
                    </a:moveTo>
                    <a:cubicBezTo>
                      <a:pt x="146" y="1"/>
                      <a:pt x="0" y="145"/>
                      <a:pt x="0" y="324"/>
                    </a:cubicBezTo>
                    <a:cubicBezTo>
                      <a:pt x="0" y="503"/>
                      <a:pt x="146" y="648"/>
                      <a:pt x="324" y="648"/>
                    </a:cubicBezTo>
                    <a:lnTo>
                      <a:pt x="3738" y="648"/>
                    </a:lnTo>
                    <a:cubicBezTo>
                      <a:pt x="3916" y="648"/>
                      <a:pt x="4061" y="503"/>
                      <a:pt x="4061" y="324"/>
                    </a:cubicBezTo>
                    <a:cubicBezTo>
                      <a:pt x="4061" y="145"/>
                      <a:pt x="3916" y="1"/>
                      <a:pt x="3738" y="1"/>
                    </a:cubicBezTo>
                    <a:close/>
                  </a:path>
                </a:pathLst>
              </a:custGeom>
              <a:solidFill>
                <a:srgbClr val="FF2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3301275" y="2392325"/>
                <a:ext cx="16225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060" extrusionOk="0">
                    <a:moveTo>
                      <a:pt x="325" y="0"/>
                    </a:moveTo>
                    <a:cubicBezTo>
                      <a:pt x="146" y="0"/>
                      <a:pt x="1" y="144"/>
                      <a:pt x="1" y="324"/>
                    </a:cubicBezTo>
                    <a:lnTo>
                      <a:pt x="1" y="3736"/>
                    </a:lnTo>
                    <a:cubicBezTo>
                      <a:pt x="1" y="3916"/>
                      <a:pt x="146" y="4060"/>
                      <a:pt x="325" y="4060"/>
                    </a:cubicBezTo>
                    <a:cubicBezTo>
                      <a:pt x="504" y="4060"/>
                      <a:pt x="647" y="3917"/>
                      <a:pt x="648" y="3736"/>
                    </a:cubicBezTo>
                    <a:lnTo>
                      <a:pt x="648" y="324"/>
                    </a:lnTo>
                    <a:cubicBezTo>
                      <a:pt x="648" y="144"/>
                      <a:pt x="504" y="0"/>
                      <a:pt x="325" y="0"/>
                    </a:cubicBezTo>
                    <a:close/>
                  </a:path>
                </a:pathLst>
              </a:custGeom>
              <a:solidFill>
                <a:srgbClr val="FF2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" name="Google Shape;18;p1"/>
            <p:cNvGrpSpPr/>
            <p:nvPr/>
          </p:nvGrpSpPr>
          <p:grpSpPr>
            <a:xfrm>
              <a:off x="8691316" y="4778816"/>
              <a:ext cx="195829" cy="195753"/>
              <a:chOff x="3258600" y="2392325"/>
              <a:chExt cx="101550" cy="101500"/>
            </a:xfrm>
          </p:grpSpPr>
          <p:sp>
            <p:nvSpPr>
              <p:cNvPr id="19" name="Google Shape;19;p1"/>
              <p:cNvSpPr/>
              <p:nvPr/>
            </p:nvSpPr>
            <p:spPr>
              <a:xfrm>
                <a:off x="3258600" y="2435000"/>
                <a:ext cx="101550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4062" h="649" extrusionOk="0">
                    <a:moveTo>
                      <a:pt x="324" y="1"/>
                    </a:moveTo>
                    <a:cubicBezTo>
                      <a:pt x="146" y="1"/>
                      <a:pt x="0" y="145"/>
                      <a:pt x="0" y="324"/>
                    </a:cubicBezTo>
                    <a:cubicBezTo>
                      <a:pt x="0" y="503"/>
                      <a:pt x="146" y="648"/>
                      <a:pt x="324" y="648"/>
                    </a:cubicBezTo>
                    <a:lnTo>
                      <a:pt x="3738" y="648"/>
                    </a:lnTo>
                    <a:cubicBezTo>
                      <a:pt x="3916" y="648"/>
                      <a:pt x="4061" y="503"/>
                      <a:pt x="4061" y="324"/>
                    </a:cubicBezTo>
                    <a:cubicBezTo>
                      <a:pt x="4061" y="145"/>
                      <a:pt x="3916" y="1"/>
                      <a:pt x="3738" y="1"/>
                    </a:cubicBezTo>
                    <a:close/>
                  </a:path>
                </a:pathLst>
              </a:custGeom>
              <a:solidFill>
                <a:srgbClr val="FF2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3301275" y="2392325"/>
                <a:ext cx="16225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060" extrusionOk="0">
                    <a:moveTo>
                      <a:pt x="325" y="0"/>
                    </a:moveTo>
                    <a:cubicBezTo>
                      <a:pt x="146" y="0"/>
                      <a:pt x="1" y="144"/>
                      <a:pt x="1" y="324"/>
                    </a:cubicBezTo>
                    <a:lnTo>
                      <a:pt x="1" y="3736"/>
                    </a:lnTo>
                    <a:cubicBezTo>
                      <a:pt x="1" y="3916"/>
                      <a:pt x="146" y="4060"/>
                      <a:pt x="325" y="4060"/>
                    </a:cubicBezTo>
                    <a:cubicBezTo>
                      <a:pt x="504" y="4060"/>
                      <a:pt x="647" y="3917"/>
                      <a:pt x="648" y="3736"/>
                    </a:cubicBezTo>
                    <a:lnTo>
                      <a:pt x="648" y="324"/>
                    </a:lnTo>
                    <a:cubicBezTo>
                      <a:pt x="648" y="144"/>
                      <a:pt x="504" y="0"/>
                      <a:pt x="325" y="0"/>
                    </a:cubicBezTo>
                    <a:close/>
                  </a:path>
                </a:pathLst>
              </a:custGeom>
              <a:solidFill>
                <a:srgbClr val="FF2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83736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audio" Target="file:///D:\tam\GADT\sinh%20quan%202\AN%20PHU\LOP%209\KHOI%20PHUC%20MOI%20TRUONG%20&amp;%20GIU\Sound%20Of%20Silence_3.wma" TargetMode="External"/><Relationship Id="rId1" Type="http://schemas.openxmlformats.org/officeDocument/2006/relationships/audio" Target="file:///D:\tam\GADT\sinh%20quan%202\AN%20PHU\LOP%209\MOI%20QUAN%20HE%20ADN%20_%20ARN\Sound%20Of%20Silence_3.wma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8.gif"/><Relationship Id="rId5" Type="http://schemas.openxmlformats.org/officeDocument/2006/relationships/image" Target="../media/image2.gif"/><Relationship Id="rId15" Type="http://schemas.openxmlformats.org/officeDocument/2006/relationships/image" Target="../media/image12.gif"/><Relationship Id="rId10" Type="http://schemas.openxmlformats.org/officeDocument/2006/relationships/image" Target="../media/image7.gif"/><Relationship Id="rId4" Type="http://schemas.openxmlformats.org/officeDocument/2006/relationships/image" Target="../media/image1.png"/><Relationship Id="rId9" Type="http://schemas.openxmlformats.org/officeDocument/2006/relationships/image" Target="../media/image6.gif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18" Type="http://schemas.openxmlformats.org/officeDocument/2006/relationships/image" Target="../media/image46.png"/><Relationship Id="rId3" Type="http://schemas.openxmlformats.org/officeDocument/2006/relationships/slide" Target="slide32.xml"/><Relationship Id="rId7" Type="http://schemas.openxmlformats.org/officeDocument/2006/relationships/image" Target="../media/image42.png"/><Relationship Id="rId12" Type="http://schemas.openxmlformats.org/officeDocument/2006/relationships/image" Target="../media/image44.png"/><Relationship Id="rId17" Type="http://schemas.openxmlformats.org/officeDocument/2006/relationships/slide" Target="slide37.xml"/><Relationship Id="rId2" Type="http://schemas.openxmlformats.org/officeDocument/2006/relationships/image" Target="../media/image40.jpeg"/><Relationship Id="rId16" Type="http://schemas.openxmlformats.org/officeDocument/2006/relationships/slide" Target="slide38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33.xml"/><Relationship Id="rId11" Type="http://schemas.openxmlformats.org/officeDocument/2006/relationships/slide" Target="slide35.xml"/><Relationship Id="rId5" Type="http://schemas.microsoft.com/office/2007/relationships/hdphoto" Target="../media/hdphoto1.wdp"/><Relationship Id="rId15" Type="http://schemas.openxmlformats.org/officeDocument/2006/relationships/image" Target="../media/image45.jpeg"/><Relationship Id="rId10" Type="http://schemas.openxmlformats.org/officeDocument/2006/relationships/image" Target="../media/image43.jpeg"/><Relationship Id="rId19" Type="http://schemas.microsoft.com/office/2007/relationships/hdphoto" Target="../media/hdphoto4.wdp"/><Relationship Id="rId4" Type="http://schemas.openxmlformats.org/officeDocument/2006/relationships/image" Target="../media/image41.png"/><Relationship Id="rId9" Type="http://schemas.openxmlformats.org/officeDocument/2006/relationships/slide" Target="slide34.xml"/><Relationship Id="rId14" Type="http://schemas.openxmlformats.org/officeDocument/2006/relationships/slide" Target="slide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microsoft.com/office/2007/relationships/hdphoto" Target="../media/hdphoto6.wdp"/><Relationship Id="rId3" Type="http://schemas.microsoft.com/office/2007/relationships/media" Target="../media/media3.mp3"/><Relationship Id="rId7" Type="http://schemas.openxmlformats.org/officeDocument/2006/relationships/image" Target="../media/image47.jpeg"/><Relationship Id="rId12" Type="http://schemas.openxmlformats.org/officeDocument/2006/relationships/image" Target="../media/image5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image" Target="../media/image49.png"/><Relationship Id="rId5" Type="http://schemas.openxmlformats.org/officeDocument/2006/relationships/slideLayout" Target="../slideLayouts/slideLayout29.xml"/><Relationship Id="rId10" Type="http://schemas.microsoft.com/office/2007/relationships/hdphoto" Target="../media/hdphoto5.wdp"/><Relationship Id="rId4" Type="http://schemas.openxmlformats.org/officeDocument/2006/relationships/audio" Target="../media/media3.mp3"/><Relationship Id="rId9" Type="http://schemas.openxmlformats.org/officeDocument/2006/relationships/image" Target="../media/image48.png"/><Relationship Id="rId1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7.wdp"/><Relationship Id="rId3" Type="http://schemas.microsoft.com/office/2007/relationships/media" Target="../media/media3.mp3"/><Relationship Id="rId7" Type="http://schemas.openxmlformats.org/officeDocument/2006/relationships/image" Target="../media/image52.jpeg"/><Relationship Id="rId12" Type="http://schemas.openxmlformats.org/officeDocument/2006/relationships/image" Target="../media/image5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slide" Target="slide31.xml"/><Relationship Id="rId5" Type="http://schemas.openxmlformats.org/officeDocument/2006/relationships/slideLayout" Target="../slideLayouts/slideLayout40.xml"/><Relationship Id="rId10" Type="http://schemas.microsoft.com/office/2007/relationships/hdphoto" Target="../media/hdphoto6.wdp"/><Relationship Id="rId4" Type="http://schemas.openxmlformats.org/officeDocument/2006/relationships/audio" Target="../media/media3.mp3"/><Relationship Id="rId9" Type="http://schemas.openxmlformats.org/officeDocument/2006/relationships/image" Target="../media/image50.png"/><Relationship Id="rId1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1.png"/><Relationship Id="rId3" Type="http://schemas.microsoft.com/office/2007/relationships/media" Target="../media/media3.mp3"/><Relationship Id="rId7" Type="http://schemas.openxmlformats.org/officeDocument/2006/relationships/image" Target="../media/image54.jpeg"/><Relationship Id="rId12" Type="http://schemas.openxmlformats.org/officeDocument/2006/relationships/image" Target="../media/image55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slide" Target="slide31.xml"/><Relationship Id="rId5" Type="http://schemas.openxmlformats.org/officeDocument/2006/relationships/slideLayout" Target="../slideLayouts/slideLayout40.xml"/><Relationship Id="rId10" Type="http://schemas.microsoft.com/office/2007/relationships/hdphoto" Target="../media/hdphoto6.wdp"/><Relationship Id="rId4" Type="http://schemas.openxmlformats.org/officeDocument/2006/relationships/audio" Target="../media/media3.mp3"/><Relationship Id="rId9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microsoft.com/office/2007/relationships/media" Target="../media/media3.mp3"/><Relationship Id="rId7" Type="http://schemas.openxmlformats.org/officeDocument/2006/relationships/image" Target="../media/image56.jpeg"/><Relationship Id="rId12" Type="http://schemas.openxmlformats.org/officeDocument/2006/relationships/image" Target="../media/image5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microsoft.com/office/2007/relationships/hdphoto" Target="../media/hdphoto8.wdp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57.png"/><Relationship Id="rId4" Type="http://schemas.openxmlformats.org/officeDocument/2006/relationships/audio" Target="../media/media3.mp3"/><Relationship Id="rId9" Type="http://schemas.openxmlformats.org/officeDocument/2006/relationships/slide" Target="slide3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1.png"/><Relationship Id="rId3" Type="http://schemas.microsoft.com/office/2007/relationships/media" Target="../media/media3.mp3"/><Relationship Id="rId7" Type="http://schemas.openxmlformats.org/officeDocument/2006/relationships/image" Target="../media/image58.jpeg"/><Relationship Id="rId12" Type="http://schemas.openxmlformats.org/officeDocument/2006/relationships/image" Target="../media/image45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slide" Target="slide31.xml"/><Relationship Id="rId5" Type="http://schemas.openxmlformats.org/officeDocument/2006/relationships/slideLayout" Target="../slideLayouts/slideLayout40.xml"/><Relationship Id="rId10" Type="http://schemas.microsoft.com/office/2007/relationships/hdphoto" Target="../media/hdphoto9.wdp"/><Relationship Id="rId4" Type="http://schemas.openxmlformats.org/officeDocument/2006/relationships/audio" Target="../media/media3.mp3"/><Relationship Id="rId9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microsoft.com/office/2007/relationships/hdphoto" Target="../media/hdphoto10.wdp"/><Relationship Id="rId3" Type="http://schemas.microsoft.com/office/2007/relationships/media" Target="../media/media3.mp3"/><Relationship Id="rId7" Type="http://schemas.openxmlformats.org/officeDocument/2006/relationships/image" Target="../media/image60.jpeg"/><Relationship Id="rId12" Type="http://schemas.openxmlformats.org/officeDocument/2006/relationships/image" Target="../media/image6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1.wav"/><Relationship Id="rId11" Type="http://schemas.openxmlformats.org/officeDocument/2006/relationships/slide" Target="slide31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49.png"/><Relationship Id="rId10" Type="http://schemas.microsoft.com/office/2007/relationships/hdphoto" Target="../media/hdphoto6.wdp"/><Relationship Id="rId4" Type="http://schemas.openxmlformats.org/officeDocument/2006/relationships/audio" Target="../media/media3.mp3"/><Relationship Id="rId9" Type="http://schemas.openxmlformats.org/officeDocument/2006/relationships/image" Target="../media/image50.png"/><Relationship Id="rId1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Sound Of Silence_3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91" y="381000"/>
            <a:ext cx="40894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sun18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04" y="50261"/>
            <a:ext cx="1701078" cy="135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birdTra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5" y="329395"/>
            <a:ext cx="1303518" cy="84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58640">
            <a:off x="4322760" y="5106073"/>
            <a:ext cx="920131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WordArt 9"/>
          <p:cNvSpPr>
            <a:spLocks noChangeArrowheads="1" noChangeShapeType="1" noTextEdit="1"/>
          </p:cNvSpPr>
          <p:nvPr/>
        </p:nvSpPr>
        <p:spPr bwMode="auto">
          <a:xfrm>
            <a:off x="1190712" y="1401385"/>
            <a:ext cx="10370504" cy="14509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60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80322" dir="15093903" algn="ctr" rotWithShape="0">
                    <a:srgbClr val="FF330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 CÔNG NGHỆ </a:t>
            </a:r>
            <a:r>
              <a:rPr lang="en-US" sz="60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80322" dir="15093903" algn="ctr" rotWithShape="0">
                    <a:srgbClr val="FF330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LỚP 8</a:t>
            </a:r>
            <a:endParaRPr lang="en-US" sz="60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80322" dir="15093903" algn="ctr" rotWithShape="0">
                  <a:srgbClr val="FF330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60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80322" dir="15093903" algn="ctr" rotWithShape="0">
                    <a:srgbClr val="FF330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62" name="Sound Of Silence_3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91" y="6553200"/>
            <a:ext cx="40894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3" name="Group 11"/>
          <p:cNvGrpSpPr>
            <a:grpSpLocks/>
          </p:cNvGrpSpPr>
          <p:nvPr/>
        </p:nvGrpSpPr>
        <p:grpSpPr bwMode="auto">
          <a:xfrm>
            <a:off x="7017919" y="3810000"/>
            <a:ext cx="5174081" cy="3048000"/>
            <a:chOff x="3120" y="576"/>
            <a:chExt cx="1836" cy="1920"/>
          </a:xfrm>
        </p:grpSpPr>
        <p:pic>
          <p:nvPicPr>
            <p:cNvPr id="16409" name="Picture 12" descr="slide0011_image004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576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0" name="Picture 13" descr="slide0011_image004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64" y="1488"/>
              <a:ext cx="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1" name="Picture 14" descr="slide0011_image009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88" y="1104"/>
              <a:ext cx="384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2" name="Picture 15" descr="slide0011_image01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" y="1689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3" name="Picture 16" descr="slide0011_image010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392"/>
              <a:ext cx="53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4" name="Picture 17" descr="slide0011_image00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855925" flipV="1">
              <a:off x="3912" y="1356"/>
              <a:ext cx="129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5" name="Picture 18" descr="slide0011_image002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" y="1410"/>
              <a:ext cx="919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6" name="Picture 19" descr="slide0011_image008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" y="1776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7" name="Picture 20" descr="slide0011_image004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20" y="2016"/>
              <a:ext cx="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4" name="Group 21"/>
          <p:cNvGrpSpPr>
            <a:grpSpLocks/>
          </p:cNvGrpSpPr>
          <p:nvPr/>
        </p:nvGrpSpPr>
        <p:grpSpPr bwMode="auto">
          <a:xfrm flipH="1">
            <a:off x="0" y="3810000"/>
            <a:ext cx="4602170" cy="3048000"/>
            <a:chOff x="3120" y="576"/>
            <a:chExt cx="1836" cy="1920"/>
          </a:xfrm>
        </p:grpSpPr>
        <p:pic>
          <p:nvPicPr>
            <p:cNvPr id="16400" name="Picture 22" descr="slide0011_image004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576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23" descr="slide0011_image004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64" y="1488"/>
              <a:ext cx="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2" name="Picture 24" descr="slide0011_image009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88" y="1104"/>
              <a:ext cx="384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3" name="Picture 25" descr="slide0011_image01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" y="1689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4" name="Picture 26" descr="slide0011_image010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392"/>
              <a:ext cx="53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5" name="Picture 27" descr="slide0011_image005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855925" flipV="1">
              <a:off x="3912" y="1356"/>
              <a:ext cx="129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6" name="Picture 28" descr="slide0011_image002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" y="1410"/>
              <a:ext cx="919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7" name="Picture 29" descr="slide0011_image008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" y="1776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8" name="Picture 30" descr="slide0011_image004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20" y="2016"/>
              <a:ext cx="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5" name="Picture 7" descr="M (304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638800"/>
            <a:ext cx="685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7" descr="M (304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03" y="5645415"/>
            <a:ext cx="685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7" descr="M (304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38800"/>
            <a:ext cx="685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7" descr="M (304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38800"/>
            <a:ext cx="685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Text Box 9"/>
          <p:cNvSpPr txBox="1">
            <a:spLocks noChangeArrowheads="1"/>
          </p:cNvSpPr>
          <p:nvPr/>
        </p:nvSpPr>
        <p:spPr bwMode="auto">
          <a:xfrm>
            <a:off x="3386420" y="3278319"/>
            <a:ext cx="660744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Đặng Thị Nhâm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vị: Trường TH - THCS Đông Cơ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7EA20A-1181-EB86-6DB3-1150384295A3}"/>
              </a:ext>
            </a:extLst>
          </p:cNvPr>
          <p:cNvSpPr txBox="1"/>
          <p:nvPr/>
        </p:nvSpPr>
        <p:spPr>
          <a:xfrm>
            <a:off x="1846729" y="380999"/>
            <a:ext cx="9058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3333FF"/>
                </a:solidFill>
                <a:latin typeface="Times New Roman" panose="02020603050405020304" pitchFamily="18" charset="0"/>
              </a:rPr>
              <a:t>CHÀO MỪNG </a:t>
            </a:r>
            <a:r>
              <a:rPr lang="en-US" altLang="en-US" sz="3600" b="1" smtClean="0">
                <a:solidFill>
                  <a:srgbClr val="3333FF"/>
                </a:solidFill>
                <a:latin typeface="Times New Roman" panose="02020603050405020304" pitchFamily="18" charset="0"/>
              </a:rPr>
              <a:t>CÁC </a:t>
            </a:r>
            <a:r>
              <a:rPr lang="en-US" altLang="en-US" sz="3600" b="1">
                <a:solidFill>
                  <a:srgbClr val="3333FF"/>
                </a:solidFill>
                <a:latin typeface="Times New Roman" panose="02020603050405020304" pitchFamily="18" charset="0"/>
              </a:rPr>
              <a:t>EM HỌC SINH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65CF6B-C833-1A3A-E92D-0BFFDC6CB79F}"/>
              </a:ext>
            </a:extLst>
          </p:cNvPr>
          <p:cNvSpPr txBox="1"/>
          <p:nvPr/>
        </p:nvSpPr>
        <p:spPr>
          <a:xfrm>
            <a:off x="2037889" y="2401669"/>
            <a:ext cx="8409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CÔNG CƠ KHÍ BẰNG TAY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129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813" fill="hold"/>
                                        <p:tgtEl>
                                          <p:spTgt spid="2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2 7.40741E-7 L 0.06875 -0.00417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2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039 1.11111E-6 C -0.00599 -0.05208 -0.01159 -0.10394 -0.04037 -0.11528 C -0.06888 -0.12662 -0.14479 -0.0419 -0.17357 -0.06806 C -0.20222 -0.09398 -0.20638 -0.2338 -0.21341 -0.27199 C -0.22031 -0.31042 -0.21602 -0.29468 -0.21563 -0.29861 " pathEditMode="relative" rAng="0" ptsTypes="AAAAA">
                                      <p:cBhvr>
                                        <p:cTn id="12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46" y="-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2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C46B77F-3DC9-D8EA-56F3-325F242CC212}"/>
              </a:ext>
            </a:extLst>
          </p:cNvPr>
          <p:cNvSpPr txBox="1"/>
          <p:nvPr/>
        </p:nvSpPr>
        <p:spPr>
          <a:xfrm>
            <a:off x="1050772" y="382326"/>
            <a:ext cx="256390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Thước cặp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AC071F-ADB9-B9BB-B616-17D02E1F246F}"/>
              </a:ext>
            </a:extLst>
          </p:cNvPr>
          <p:cNvSpPr txBox="1"/>
          <p:nvPr/>
        </p:nvSpPr>
        <p:spPr>
          <a:xfrm>
            <a:off x="1410814" y="4802427"/>
            <a:ext cx="10363200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CD: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 để đo đường kính trong, đường kính ngoài và chiều sâu lỗ…với những kích thước không lớn lắm.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viet3">
            <a:extLst>
              <a:ext uri="{FF2B5EF4-FFF2-40B4-BE49-F238E27FC236}">
                <a16:creationId xmlns:a16="http://schemas.microsoft.com/office/drawing/2014/main" id="{381056BB-BAA8-63F8-9761-0D30D5AC7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64" y="774292"/>
            <a:ext cx="1066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1E9FB0-FE16-2BC2-0AC8-CE50E2DFE441}"/>
              </a:ext>
            </a:extLst>
          </p:cNvPr>
          <p:cNvSpPr txBox="1"/>
          <p:nvPr/>
        </p:nvSpPr>
        <p:spPr>
          <a:xfrm>
            <a:off x="1410814" y="956634"/>
            <a:ext cx="1843821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 tạo: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C49B9-4207-FE9B-0264-C16334BE115D}"/>
              </a:ext>
            </a:extLst>
          </p:cNvPr>
          <p:cNvSpPr txBox="1"/>
          <p:nvPr/>
        </p:nvSpPr>
        <p:spPr>
          <a:xfrm>
            <a:off x="3254635" y="975107"/>
            <a:ext cx="4092388" cy="3765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Cán.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Mỏ đo trong.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Khung động.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Vít hãm.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Thang chia độ chính.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Thước đo chiều sâu lỗ.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Mỏ đo ngoài.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Thang chia độ của du xích.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4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54EB22-8E06-4006-B830-DCC57AC01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4" y="0"/>
            <a:ext cx="7584142" cy="4285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723E0D-9FB6-44E2-A04A-9E38ADB7B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152" y="3722359"/>
            <a:ext cx="5273925" cy="307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86">
            <a:extLst>
              <a:ext uri="{FF2B5EF4-FFF2-40B4-BE49-F238E27FC236}">
                <a16:creationId xmlns:a16="http://schemas.microsoft.com/office/drawing/2014/main" id="{DAE163FB-29DB-41FE-89DD-F23A2C9559FA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42310" y="164996"/>
            <a:ext cx="8184514" cy="739775"/>
            <a:chOff x="1814" y="3276"/>
            <a:chExt cx="4474" cy="653"/>
          </a:xfrm>
        </p:grpSpPr>
        <p:sp>
          <p:nvSpPr>
            <p:cNvPr id="11" name="AutoShape 72">
              <a:extLst>
                <a:ext uri="{FF2B5EF4-FFF2-40B4-BE49-F238E27FC236}">
                  <a16:creationId xmlns:a16="http://schemas.microsoft.com/office/drawing/2014/main" id="{325C6993-E5B4-284F-8941-EF51C5C8809E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096" y="3389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AutoShape 73">
              <a:extLst>
                <a:ext uri="{FF2B5EF4-FFF2-40B4-BE49-F238E27FC236}">
                  <a16:creationId xmlns:a16="http://schemas.microsoft.com/office/drawing/2014/main" id="{B23435A8-291C-177F-4F23-E92E1EBBF01C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814" y="3276"/>
              <a:ext cx="446" cy="653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Text Box 74">
              <a:extLst>
                <a:ext uri="{FF2B5EF4-FFF2-40B4-BE49-F238E27FC236}">
                  <a16:creationId xmlns:a16="http://schemas.microsoft.com/office/drawing/2014/main" id="{67010A56-C55E-F8CF-9E26-0764B90F4455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316" y="3442"/>
              <a:ext cx="3310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684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Text Box 83">
              <a:extLst>
                <a:ext uri="{FF2B5EF4-FFF2-40B4-BE49-F238E27FC236}">
                  <a16:creationId xmlns:a16="http://schemas.microsoft.com/office/drawing/2014/main" id="{CAA3242A-73BF-2EC9-6531-BD46DAB75E52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967" y="3408"/>
              <a:ext cx="171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684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" name="Text Box 4">
            <a:extLst>
              <a:ext uri="{FF2B5EF4-FFF2-40B4-BE49-F238E27FC236}">
                <a16:creationId xmlns:a16="http://schemas.microsoft.com/office/drawing/2014/main" id="{1FEEA5BF-A909-EB0A-BFD6-00C12B08C810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29360" y="268154"/>
            <a:ext cx="78843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1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2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PHƯƠNG PHÁP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GIA CÔNG CƠ KHÍ CẦM TAY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06F484-1016-50F5-4CE6-9DE1B74817F5}"/>
              </a:ext>
            </a:extLst>
          </p:cNvPr>
          <p:cNvSpPr txBox="1"/>
          <p:nvPr/>
        </p:nvSpPr>
        <p:spPr>
          <a:xfrm>
            <a:off x="1066800" y="958350"/>
            <a:ext cx="2146922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Vạch dấu</a:t>
            </a:r>
            <a:endParaRPr lang="en-US" sz="280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DC5B1D-3142-11A5-6EE3-F2ECA3B7A455}"/>
              </a:ext>
            </a:extLst>
          </p:cNvPr>
          <p:cNvSpPr txBox="1"/>
          <p:nvPr/>
        </p:nvSpPr>
        <p:spPr>
          <a:xfrm>
            <a:off x="1058200" y="1589221"/>
            <a:ext cx="8973306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Khái niệm: </a:t>
            </a: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xác định ranh giới giữa các chi tiết cần gia công với phần lượng dư hoặc xác định vị trí tương quan các bề mặt</a:t>
            </a:r>
            <a:r>
              <a:rPr lang="en-US" sz="24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D3188F-BF9D-1993-D821-211A88C32F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7344" y="2709463"/>
            <a:ext cx="5674656" cy="33991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1F62887-4AD7-3BE8-FA45-5439AB189697}"/>
              </a:ext>
            </a:extLst>
          </p:cNvPr>
          <p:cNvSpPr txBox="1"/>
          <p:nvPr/>
        </p:nvSpPr>
        <p:spPr>
          <a:xfrm>
            <a:off x="1058199" y="2709463"/>
            <a:ext cx="5199165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 thuật vạch dấu:</a:t>
            </a:r>
            <a:endParaRPr lang="en-US" sz="24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Chuẩn bị phôi và dụng cụ cần thiết.</a:t>
            </a:r>
            <a:endParaRPr lang="en-US" sz="24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Bôi phấn màu lên bề mặt của phôi.</a:t>
            </a:r>
            <a:endParaRPr lang="en-US" sz="24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Dùng dụng cụ đo và mũi vạch, mũi đột để lấy dấu lên phôi.</a:t>
            </a:r>
            <a:endParaRPr lang="en-US" sz="24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 descr="viet3">
            <a:extLst>
              <a:ext uri="{FF2B5EF4-FFF2-40B4-BE49-F238E27FC236}">
                <a16:creationId xmlns:a16="http://schemas.microsoft.com/office/drawing/2014/main" id="{A2970ED1-B106-D89C-5FDF-A755462D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9" y="1322786"/>
            <a:ext cx="1066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23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3656EAC-4D7C-C3DB-57E0-7622EE8E3525}"/>
              </a:ext>
            </a:extLst>
          </p:cNvPr>
          <p:cNvGrpSpPr/>
          <p:nvPr/>
        </p:nvGrpSpPr>
        <p:grpSpPr>
          <a:xfrm>
            <a:off x="6036101" y="86022"/>
            <a:ext cx="5896469" cy="6179575"/>
            <a:chOff x="3344582" y="2289224"/>
            <a:chExt cx="5896469" cy="61795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89EB50-05ED-7F02-1A4C-6E17706FC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4582" y="5156340"/>
              <a:ext cx="3460376" cy="3312459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4B434600-3C26-7877-78A6-72E66AD4D5F1}"/>
                </a:ext>
              </a:extLst>
            </p:cNvPr>
            <p:cNvSpPr/>
            <p:nvPr/>
          </p:nvSpPr>
          <p:spPr>
            <a:xfrm>
              <a:off x="4295130" y="2289224"/>
              <a:ext cx="4945921" cy="2691858"/>
            </a:xfrm>
            <a:prstGeom prst="wedgeEllipseCallout">
              <a:avLst>
                <a:gd name="adj1" fmla="val -34980"/>
                <a:gd name="adj2" fmla="val 7835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FF00"/>
                </a:highligh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ACF40F-4677-5893-69BF-C5F0D34C0200}"/>
                </a:ext>
              </a:extLst>
            </p:cNvPr>
            <p:cNvSpPr txBox="1"/>
            <p:nvPr/>
          </p:nvSpPr>
          <p:spPr>
            <a:xfrm>
              <a:off x="5074770" y="2744476"/>
              <a:ext cx="4040774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Nếu vạch dấu sai, sản phẩm gia công sẽ như thế nào? </a:t>
              </a:r>
              <a:endParaRPr lang="en-US" sz="3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4C8225F-52E8-BB98-F589-6C71CBA6F81D}"/>
              </a:ext>
            </a:extLst>
          </p:cNvPr>
          <p:cNvSpPr txBox="1"/>
          <p:nvPr/>
        </p:nvSpPr>
        <p:spPr>
          <a:xfrm>
            <a:off x="1283380" y="3219061"/>
            <a:ext cx="46437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 vạch dấu sai, sản phẩm gia công sẽ sai số, sai tỉ lệ, dẫn tới hỏng sản </a:t>
            </a:r>
            <a:r>
              <a:rPr lang="en-US" sz="28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16B0DD2-798B-679A-FE99-8E9A80460076}"/>
              </a:ext>
            </a:extLst>
          </p:cNvPr>
          <p:cNvSpPr/>
          <p:nvPr/>
        </p:nvSpPr>
        <p:spPr>
          <a:xfrm flipV="1">
            <a:off x="334072" y="3340357"/>
            <a:ext cx="840304" cy="393347"/>
          </a:xfrm>
          <a:prstGeom prst="rightArrow">
            <a:avLst>
              <a:gd name="adj1" fmla="val 71276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9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82304AF-6D15-F9D4-8A94-8343ED08D3CA}"/>
              </a:ext>
            </a:extLst>
          </p:cNvPr>
          <p:cNvSpPr txBox="1"/>
          <p:nvPr/>
        </p:nvSpPr>
        <p:spPr>
          <a:xfrm>
            <a:off x="977516" y="531040"/>
            <a:ext cx="5199165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 khi 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vạch dấu: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2118FB-CB34-6BF4-5B54-29A87D52D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42" y="1234309"/>
            <a:ext cx="9031640" cy="18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2F2C839-4933-04B2-0AD6-CE424484D33D}"/>
              </a:ext>
            </a:extLst>
          </p:cNvPr>
          <p:cNvSpPr txBox="1"/>
          <p:nvPr/>
        </p:nvSpPr>
        <p:spPr>
          <a:xfrm>
            <a:off x="1081437" y="229004"/>
            <a:ext cx="6096000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Cắt kim loại bằng cưa tay</a:t>
            </a:r>
            <a:endParaRPr lang="en-US" sz="280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B263A3-ED8E-2C5C-EC81-AC3419AC6E2A}"/>
              </a:ext>
            </a:extLst>
          </p:cNvPr>
          <p:cNvSpPr txBox="1"/>
          <p:nvPr/>
        </p:nvSpPr>
        <p:spPr>
          <a:xfrm>
            <a:off x="1396664" y="849668"/>
            <a:ext cx="9341224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 niệm:</a:t>
            </a:r>
            <a:r>
              <a:rPr lang="en-US" sz="2400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một dạng gia công thô, dùng lực tác động làm cho lưỡi cưa chuyển động qua lại để cắt vật liệu.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CE13B7-120C-8DC6-083B-3FCC904B1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490" y="2252858"/>
            <a:ext cx="7308541" cy="4357910"/>
          </a:xfrm>
          <a:prstGeom prst="rect">
            <a:avLst/>
          </a:prstGeom>
        </p:spPr>
      </p:pic>
      <p:pic>
        <p:nvPicPr>
          <p:cNvPr id="17" name="Picture 16" descr="viet3">
            <a:extLst>
              <a:ext uri="{FF2B5EF4-FFF2-40B4-BE49-F238E27FC236}">
                <a16:creationId xmlns:a16="http://schemas.microsoft.com/office/drawing/2014/main" id="{3B9A91EF-5179-0E7A-20E8-DFC6FAB9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49668"/>
            <a:ext cx="1081437" cy="55643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3298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2F2C839-4933-04B2-0AD6-CE424484D33D}"/>
              </a:ext>
            </a:extLst>
          </p:cNvPr>
          <p:cNvSpPr txBox="1"/>
          <p:nvPr/>
        </p:nvSpPr>
        <p:spPr>
          <a:xfrm>
            <a:off x="708212" y="293234"/>
            <a:ext cx="6096000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Cắt kim loại bằng cưa tay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B263A3-ED8E-2C5C-EC81-AC3419AC6E2A}"/>
              </a:ext>
            </a:extLst>
          </p:cNvPr>
          <p:cNvSpPr txBox="1"/>
          <p:nvPr/>
        </p:nvSpPr>
        <p:spPr>
          <a:xfrm>
            <a:off x="708212" y="820795"/>
            <a:ext cx="6096000" cy="5030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 thuật cưa:</a:t>
            </a: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Chuẩn bị:</a:t>
            </a:r>
            <a:endParaRPr kumimoji="0" lang="en-US" sz="2400" b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Lắp lưỡi cưa vào khung cưa sao cho các rang của lưỡi cưa hướng ra khỏi phía cán cưa.</a:t>
            </a:r>
            <a:endParaRPr kumimoji="0" lang="en-US" sz="24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Lấy dấu trên phôi cần cưa.</a:t>
            </a:r>
            <a:endParaRPr kumimoji="0" lang="en-US" sz="24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Chọn ê tô theo tầm vóc của người và gá chặt phôi lên ê tô.</a:t>
            </a:r>
            <a:endParaRPr kumimoji="0" lang="en-US" sz="24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Tư thế đứng và thao tác cưa: </a:t>
            </a: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kumimoji="0" lang="en-US" sz="24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Cách cầm cưa</a:t>
            </a: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</a:t>
            </a:r>
            <a:endParaRPr kumimoji="0" lang="en-US" sz="24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Thao tác</a:t>
            </a:r>
            <a:r>
              <a:rPr kumimoji="0" lang="en-US" sz="24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</a:t>
            </a:r>
            <a:endParaRPr kumimoji="0" lang="en-US" sz="24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CE13B7-120C-8DC6-083B-3FCC904B1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376" y="94807"/>
            <a:ext cx="5568260" cy="3469091"/>
          </a:xfrm>
          <a:prstGeom prst="rect">
            <a:avLst/>
          </a:prstGeom>
        </p:spPr>
      </p:pic>
      <p:pic>
        <p:nvPicPr>
          <p:cNvPr id="5" name="Picture 4" descr="viet3">
            <a:extLst>
              <a:ext uri="{FF2B5EF4-FFF2-40B4-BE49-F238E27FC236}">
                <a16:creationId xmlns:a16="http://schemas.microsoft.com/office/drawing/2014/main" id="{8E033174-B78A-9B80-97FC-C3CC1B422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1922"/>
            <a:ext cx="916052" cy="5564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4CC488-4A08-66D7-C362-46B029309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425" y="3549773"/>
            <a:ext cx="2958352" cy="321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6FE921C-DE1E-B53E-7F10-C030CC2EDFFC}"/>
              </a:ext>
            </a:extLst>
          </p:cNvPr>
          <p:cNvSpPr txBox="1"/>
          <p:nvPr/>
        </p:nvSpPr>
        <p:spPr>
          <a:xfrm>
            <a:off x="977517" y="531040"/>
            <a:ext cx="3370548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 cưa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7BDE87-3A53-AD8A-C20A-421C03779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903" y="1327878"/>
            <a:ext cx="9849832" cy="263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2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303A4B-BDF0-AB66-5DBF-76D4547749A4}"/>
              </a:ext>
            </a:extLst>
          </p:cNvPr>
          <p:cNvSpPr txBox="1"/>
          <p:nvPr/>
        </p:nvSpPr>
        <p:spPr>
          <a:xfrm>
            <a:off x="1122234" y="366576"/>
            <a:ext cx="3299012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Đục kim loại </a:t>
            </a:r>
            <a:endParaRPr lang="en-US" sz="280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688B9-3ACB-66A8-19E0-409DA6C47BF0}"/>
              </a:ext>
            </a:extLst>
          </p:cNvPr>
          <p:cNvSpPr txBox="1"/>
          <p:nvPr/>
        </p:nvSpPr>
        <p:spPr>
          <a:xfrm>
            <a:off x="1413129" y="1038958"/>
            <a:ext cx="9018495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 niệm:</a:t>
            </a:r>
            <a:r>
              <a:rPr lang="en-US" sz="2400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Đục kim loại là bước gia công thô, thường được sử dụng khi lượng dư gia công lớn hơn 0,5mm</a:t>
            </a:r>
            <a:r>
              <a:rPr lang="en-US" sz="24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50A9EA-558A-38DC-33CB-1AB1384CD77D}"/>
              </a:ext>
            </a:extLst>
          </p:cNvPr>
          <p:cNvSpPr txBox="1"/>
          <p:nvPr/>
        </p:nvSpPr>
        <p:spPr>
          <a:xfrm>
            <a:off x="1413129" y="2172473"/>
            <a:ext cx="8758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Cấu tạo của đục: </a:t>
            </a: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 đầu đục, thân đục và lưỡi cắt</a:t>
            </a:r>
            <a:r>
              <a:rPr lang="en-US" sz="1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12294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6750F5-6D83-DE02-0E0A-0CB999869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14" y="145997"/>
            <a:ext cx="11089342" cy="488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8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AAEE0-78DD-7D2F-8AFB-95C555D89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283"/>
            <a:ext cx="5164277" cy="34693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F59833-7AD5-55B2-7679-7591E71A9225}"/>
              </a:ext>
            </a:extLst>
          </p:cNvPr>
          <p:cNvSpPr txBox="1"/>
          <p:nvPr/>
        </p:nvSpPr>
        <p:spPr>
          <a:xfrm>
            <a:off x="2347997" y="142816"/>
            <a:ext cx="3626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4F798C8D-955B-7AD6-D528-6E92CFCC0BA0}"/>
              </a:ext>
            </a:extLst>
          </p:cNvPr>
          <p:cNvSpPr/>
          <p:nvPr/>
        </p:nvSpPr>
        <p:spPr>
          <a:xfrm>
            <a:off x="5913157" y="502025"/>
            <a:ext cx="5634038" cy="3687856"/>
          </a:xfrm>
          <a:prstGeom prst="cloudCallout">
            <a:avLst>
              <a:gd name="adj1" fmla="val -71588"/>
              <a:gd name="adj2" fmla="val 50083"/>
            </a:avLst>
          </a:prstGeom>
          <a:solidFill>
            <a:srgbClr val="FFFF00"/>
          </a:solidFill>
          <a:ln w="28575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702AE3-01B6-CD4F-3E82-68C05FEF57C2}"/>
              </a:ext>
            </a:extLst>
          </p:cNvPr>
          <p:cNvSpPr txBox="1"/>
          <p:nvPr/>
        </p:nvSpPr>
        <p:spPr>
          <a:xfrm>
            <a:off x="6844880" y="1006890"/>
            <a:ext cx="39534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Hình 8.1 và cho biết: có thể sử dụng những dụng cụ nào để làm ra chìa khóa (b) từ phôi (a)?</a:t>
            </a:r>
            <a:endParaRPr lang="en-US" sz="32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oi">
            <a:extLst>
              <a:ext uri="{FF2B5EF4-FFF2-40B4-BE49-F238E27FC236}">
                <a16:creationId xmlns:a16="http://schemas.microsoft.com/office/drawing/2014/main" id="{B826FB65-CCEF-2E6D-B3F6-D6AFEE8113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87" y="250701"/>
            <a:ext cx="1534010" cy="15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0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358E6A-AF50-0F72-4405-C3420AC6E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328" y="268942"/>
            <a:ext cx="5853953" cy="45361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B9B3DF-6C70-7461-A22E-BCDF49CB4EE7}"/>
              </a:ext>
            </a:extLst>
          </p:cNvPr>
          <p:cNvSpPr txBox="1"/>
          <p:nvPr/>
        </p:nvSpPr>
        <p:spPr>
          <a:xfrm>
            <a:off x="699980" y="384202"/>
            <a:ext cx="576430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Cách cầm đục: </a:t>
            </a:r>
            <a:r>
              <a:rPr lang="en-US" sz="2400" b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 trí tay cầm cách đầu tròn của đục 20 - 30 mm; chụm tay cầm/giữ đục bằng ngón cái cùng ba ngón (ngón giữa, ngón áp út, ngón út) trong khi đó ngón cái cầm hờ</a:t>
            </a:r>
            <a:endParaRPr lang="en-US" sz="24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Cách cầm búa: </a:t>
            </a:r>
            <a:r>
              <a:rPr lang="en-US" sz="2400" b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 trí cầm cách đầu cán búa 20 - 30 mm; cầm búa theo cách nắm lòng bàn tay: giữ búa bằng ngón cái và 4 ngón còn lại</a:t>
            </a:r>
            <a:endParaRPr lang="en-US" sz="24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Tay thuận cầm búa, tay còn lại cầm đục</a:t>
            </a:r>
            <a:endParaRPr lang="en-US" sz="24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45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9BC12499-36B0-64A3-3B92-1F18FEBDF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012" y="2878744"/>
            <a:ext cx="4232988" cy="29995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040B758-0B33-6DA0-4D03-40E1748A3653}"/>
              </a:ext>
            </a:extLst>
          </p:cNvPr>
          <p:cNvSpPr txBox="1"/>
          <p:nvPr/>
        </p:nvSpPr>
        <p:spPr>
          <a:xfrm>
            <a:off x="367552" y="157006"/>
            <a:ext cx="3586981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28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 thuật đục:</a:t>
            </a:r>
            <a:endParaRPr kumimoji="0" lang="en-US" sz="2800" b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7DEBB8-E732-520F-EBDA-E3ABB2013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52" y="931000"/>
            <a:ext cx="7703427" cy="417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5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5343AC-7395-8659-1CEE-0289C242C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00" y="420145"/>
            <a:ext cx="8428083" cy="333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8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1AE55C-6AF6-4CC8-09A1-78F0E407FBCE}"/>
              </a:ext>
            </a:extLst>
          </p:cNvPr>
          <p:cNvSpPr txBox="1"/>
          <p:nvPr/>
        </p:nvSpPr>
        <p:spPr>
          <a:xfrm>
            <a:off x="851647" y="391846"/>
            <a:ext cx="3299012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Dũa kim loại </a:t>
            </a:r>
            <a:endParaRPr lang="en-US" sz="280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D8542F-87E5-88EA-1299-6E09067CE6FA}"/>
              </a:ext>
            </a:extLst>
          </p:cNvPr>
          <p:cNvSpPr txBox="1"/>
          <p:nvPr/>
        </p:nvSpPr>
        <p:spPr>
          <a:xfrm>
            <a:off x="1090767" y="1085683"/>
            <a:ext cx="9527470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 niệm:</a:t>
            </a:r>
            <a:r>
              <a:rPr lang="en-US" sz="2400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Dũa để làm mòn chi tiết đến kích thước mong muốn hoặc </a:t>
            </a:r>
            <a:r>
              <a:rPr lang="en-US" sz="24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dũa để tạo độ nhẵn, phẳng trên các bề mặt </a:t>
            </a:r>
            <a:r>
              <a:rPr lang="en-US" sz="24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nhỏ.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4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93830A-1111-7477-7FC8-51E8E626E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18" y="0"/>
            <a:ext cx="10422294" cy="6660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B3B9B2-C21C-B452-1606-3F1024F45B5D}"/>
              </a:ext>
            </a:extLst>
          </p:cNvPr>
          <p:cNvSpPr txBox="1"/>
          <p:nvPr/>
        </p:nvSpPr>
        <p:spPr>
          <a:xfrm>
            <a:off x="1243853" y="1445904"/>
            <a:ext cx="1902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Dũa tròn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B78A1-0A26-61D3-9495-79996BEF5ADE}"/>
              </a:ext>
            </a:extLst>
          </p:cNvPr>
          <p:cNvSpPr txBox="1"/>
          <p:nvPr/>
        </p:nvSpPr>
        <p:spPr>
          <a:xfrm>
            <a:off x="8725449" y="1324253"/>
            <a:ext cx="1902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Dũa dẹt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BD1EC-AD2B-D107-77BC-E7140F46DF9D}"/>
              </a:ext>
            </a:extLst>
          </p:cNvPr>
          <p:cNvSpPr txBox="1"/>
          <p:nvPr/>
        </p:nvSpPr>
        <p:spPr>
          <a:xfrm>
            <a:off x="1330253" y="5850817"/>
            <a:ext cx="2568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Dũa tam giác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51C67-DFF5-AFC9-8632-F6D1972B0DFD}"/>
              </a:ext>
            </a:extLst>
          </p:cNvPr>
          <p:cNvSpPr txBox="1"/>
          <p:nvPr/>
        </p:nvSpPr>
        <p:spPr>
          <a:xfrm>
            <a:off x="5604040" y="5461955"/>
            <a:ext cx="18467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Dũa vuông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C3C2BF-E43B-5139-02D9-128BDBAFA8A8}"/>
              </a:ext>
            </a:extLst>
          </p:cNvPr>
          <p:cNvSpPr txBox="1"/>
          <p:nvPr/>
        </p:nvSpPr>
        <p:spPr>
          <a:xfrm>
            <a:off x="9084174" y="5461955"/>
            <a:ext cx="2796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Dũa bán nguyệt</a:t>
            </a:r>
          </a:p>
        </p:txBody>
      </p:sp>
    </p:spTree>
    <p:extLst>
      <p:ext uri="{BB962C8B-B14F-4D97-AF65-F5344CB8AC3E}">
        <p14:creationId xmlns:p14="http://schemas.microsoft.com/office/powerpoint/2010/main" val="190207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7F37B-51A6-26ED-E707-6EC6EABF3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521586"/>
            <a:ext cx="9628093" cy="62109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31080D-C244-464C-CA4B-6689ECFE45D1}"/>
              </a:ext>
            </a:extLst>
          </p:cNvPr>
          <p:cNvSpPr txBox="1"/>
          <p:nvPr/>
        </p:nvSpPr>
        <p:spPr>
          <a:xfrm>
            <a:off x="649942" y="259976"/>
            <a:ext cx="29673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K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ĩ thuật dũa</a:t>
            </a:r>
            <a:r>
              <a:rPr lang="en-US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458A38D-77F5-9CA7-1688-33DB98DF285F}"/>
              </a:ext>
            </a:extLst>
          </p:cNvPr>
          <p:cNvSpPr txBox="1"/>
          <p:nvPr/>
        </p:nvSpPr>
        <p:spPr>
          <a:xfrm>
            <a:off x="649942" y="259976"/>
            <a:ext cx="29673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K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ĩ thuật dũa</a:t>
            </a:r>
            <a:r>
              <a:rPr lang="en-US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528BD9-3F8D-975E-004D-DEE75226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94" y="783195"/>
            <a:ext cx="10911694" cy="56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5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5DD398-B200-F5A5-2727-AE004E5AC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27" y="377346"/>
            <a:ext cx="9921149" cy="310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00C29B-4703-25AA-E3B5-E738AD88F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16" y="269794"/>
            <a:ext cx="11366090" cy="241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3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i">
            <a:extLst>
              <a:ext uri="{FF2B5EF4-FFF2-40B4-BE49-F238E27FC236}">
                <a16:creationId xmlns:a16="http://schemas.microsoft.com/office/drawing/2014/main" id="{0E9F807D-47F0-614C-F9D6-581066BE48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374" y="96327"/>
            <a:ext cx="1986615" cy="14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223E130-9C70-0989-1604-D9AADE5DF2A7}"/>
              </a:ext>
            </a:extLst>
          </p:cNvPr>
          <p:cNvSpPr/>
          <p:nvPr/>
        </p:nvSpPr>
        <p:spPr>
          <a:xfrm>
            <a:off x="6904653" y="96326"/>
            <a:ext cx="5038531" cy="3332673"/>
          </a:xfrm>
          <a:prstGeom prst="cloudCallout">
            <a:avLst>
              <a:gd name="adj1" fmla="val -68528"/>
              <a:gd name="adj2" fmla="val 50222"/>
            </a:avLst>
          </a:prstGeom>
          <a:solidFill>
            <a:srgbClr val="FFFF00"/>
          </a:solidFill>
          <a:ln w="28575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FEDAF-514F-0EDC-9CF5-040AE3F73E54}"/>
              </a:ext>
            </a:extLst>
          </p:cNvPr>
          <p:cNvSpPr txBox="1"/>
          <p:nvPr/>
        </p:nvSpPr>
        <p:spPr>
          <a:xfrm>
            <a:off x="7503571" y="402996"/>
            <a:ext cx="3962400" cy="2701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quá trình dũa mà không giữ được giũa thăng bằng thì bề mặt dũa sẽ như thế nào?</a:t>
            </a:r>
            <a:endParaRPr lang="en-US" sz="32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28513-5FB8-2956-2223-3AD66D318C84}"/>
              </a:ext>
            </a:extLst>
          </p:cNvPr>
          <p:cNvSpPr txBox="1"/>
          <p:nvPr/>
        </p:nvSpPr>
        <p:spPr>
          <a:xfrm>
            <a:off x="2617751" y="3104056"/>
            <a:ext cx="3164541" cy="1517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 mặt dũa sẽ không phẳng</a:t>
            </a:r>
            <a:endParaRPr lang="en-US" sz="4000" b="1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2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9BE15F0-A141-AFCF-7400-F18EB47062F2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1676399" y="2139058"/>
            <a:ext cx="1237130" cy="1158217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A46CEE-E6E8-8B05-29DF-3316A94B0707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676399" y="3312162"/>
            <a:ext cx="1262542" cy="1655375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BA4EA95-5404-AE8F-EBD6-740DAD8A514A}"/>
              </a:ext>
            </a:extLst>
          </p:cNvPr>
          <p:cNvSpPr txBox="1"/>
          <p:nvPr/>
        </p:nvSpPr>
        <p:spPr>
          <a:xfrm>
            <a:off x="2913529" y="1662004"/>
            <a:ext cx="3587914" cy="954107"/>
          </a:xfrm>
          <a:prstGeom prst="rect">
            <a:avLst/>
          </a:prstGeom>
          <a:solidFill>
            <a:srgbClr val="FFFF00"/>
          </a:solidFill>
          <a:ln>
            <a:solidFill>
              <a:srgbClr val="C0504D">
                <a:lumMod val="40000"/>
                <a:lumOff val="6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I. Dụng cụ gia công cơ khí cầm tay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1B215C-E460-FE8B-CB8D-61F70BBF895C}"/>
              </a:ext>
            </a:extLst>
          </p:cNvPr>
          <p:cNvSpPr txBox="1"/>
          <p:nvPr/>
        </p:nvSpPr>
        <p:spPr>
          <a:xfrm>
            <a:off x="2938941" y="4275039"/>
            <a:ext cx="3537090" cy="1384995"/>
          </a:xfrm>
          <a:prstGeom prst="rect">
            <a:avLst/>
          </a:prstGeom>
          <a:solidFill>
            <a:srgbClr val="FFFF00"/>
          </a:solidFill>
          <a:ln>
            <a:solidFill>
              <a:srgbClr val="C0504D">
                <a:lumMod val="40000"/>
                <a:lumOff val="6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Một số phương pháp gia công cơ khí bằng tay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97B041-47A3-47B7-706F-DF9E57233299}"/>
              </a:ext>
            </a:extLst>
          </p:cNvPr>
          <p:cNvCxnSpPr>
            <a:cxnSpLocks/>
            <a:stCxn id="7" idx="3"/>
            <a:endCxn id="20" idx="1"/>
          </p:cNvCxnSpPr>
          <p:nvPr/>
        </p:nvCxnSpPr>
        <p:spPr>
          <a:xfrm>
            <a:off x="6501443" y="2139058"/>
            <a:ext cx="1019943" cy="271012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0FCAA5-E495-E2F3-9FE4-C638574C0551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501443" y="1584940"/>
            <a:ext cx="948228" cy="554118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77C6F35-96E2-C32A-7EE6-E84EF9B17A8B}"/>
              </a:ext>
            </a:extLst>
          </p:cNvPr>
          <p:cNvSpPr txBox="1"/>
          <p:nvPr/>
        </p:nvSpPr>
        <p:spPr>
          <a:xfrm>
            <a:off x="7521388" y="1214606"/>
            <a:ext cx="3983972" cy="461665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rgbClr val="C0504D">
                <a:lumMod val="40000"/>
                <a:lumOff val="6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Dụng cụ gia công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F72EE2-76FA-C37E-ACEA-059925BBA9AB}"/>
              </a:ext>
            </a:extLst>
          </p:cNvPr>
          <p:cNvSpPr txBox="1"/>
          <p:nvPr/>
        </p:nvSpPr>
        <p:spPr>
          <a:xfrm>
            <a:off x="7521386" y="2179237"/>
            <a:ext cx="3983972" cy="461665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rgbClr val="C0504D">
                <a:lumMod val="40000"/>
                <a:lumOff val="6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Dụng cụ đo và kiểm tra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B7484-D196-A91A-456B-AB84C662E60B}"/>
              </a:ext>
            </a:extLst>
          </p:cNvPr>
          <p:cNvSpPr txBox="1"/>
          <p:nvPr/>
        </p:nvSpPr>
        <p:spPr>
          <a:xfrm>
            <a:off x="7596929" y="5038859"/>
            <a:ext cx="3908429" cy="461665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rgbClr val="C0504D">
                <a:lumMod val="40000"/>
                <a:lumOff val="6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Đục kim loại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C380FB-4CEE-4D25-7AD4-F9C4AF01DB3B}"/>
              </a:ext>
            </a:extLst>
          </p:cNvPr>
          <p:cNvSpPr txBox="1"/>
          <p:nvPr/>
        </p:nvSpPr>
        <p:spPr>
          <a:xfrm>
            <a:off x="7634286" y="5736807"/>
            <a:ext cx="3871072" cy="461665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rgbClr val="C0504D">
                <a:lumMod val="40000"/>
                <a:lumOff val="6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4. Dũa kim loại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40D0AD6-215B-E7E6-6629-A47A132A2830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476031" y="4967537"/>
            <a:ext cx="1109064" cy="999034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3217E2-EE93-0A74-41F2-DC51B3527E4B}"/>
              </a:ext>
            </a:extLst>
          </p:cNvPr>
          <p:cNvCxnSpPr>
            <a:cxnSpLocks/>
            <a:stCxn id="10" idx="3"/>
            <a:endCxn id="34" idx="1"/>
          </p:cNvCxnSpPr>
          <p:nvPr/>
        </p:nvCxnSpPr>
        <p:spPr>
          <a:xfrm flipV="1">
            <a:off x="6476031" y="4505871"/>
            <a:ext cx="1158254" cy="461666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8AC6E7A2-C5FD-DB59-BF71-D0419591F59B}"/>
              </a:ext>
            </a:extLst>
          </p:cNvPr>
          <p:cNvSpPr/>
          <p:nvPr/>
        </p:nvSpPr>
        <p:spPr>
          <a:xfrm>
            <a:off x="124690" y="1011382"/>
            <a:ext cx="1551709" cy="512618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5B39FD-2B96-0594-6822-8DFCD4E0C17D}"/>
              </a:ext>
            </a:extLst>
          </p:cNvPr>
          <p:cNvSpPr txBox="1"/>
          <p:nvPr/>
        </p:nvSpPr>
        <p:spPr>
          <a:xfrm>
            <a:off x="7585095" y="3401807"/>
            <a:ext cx="3920263" cy="461665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rgbClr val="C0504D">
                <a:lumMod val="40000"/>
                <a:lumOff val="6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Vạch dấu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87E326D-0BF9-677E-C394-DBB63A504323}"/>
              </a:ext>
            </a:extLst>
          </p:cNvPr>
          <p:cNvSpPr txBox="1"/>
          <p:nvPr/>
        </p:nvSpPr>
        <p:spPr>
          <a:xfrm>
            <a:off x="7634285" y="4275038"/>
            <a:ext cx="3871073" cy="461665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>
            <a:solidFill>
              <a:srgbClr val="C0504D">
                <a:lumMod val="40000"/>
                <a:lumOff val="6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Cắt kim loại bằng cưa tay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C284393-BDF6-F961-4846-2C826738B021}"/>
              </a:ext>
            </a:extLst>
          </p:cNvPr>
          <p:cNvCxnSpPr>
            <a:cxnSpLocks/>
            <a:stCxn id="10" idx="3"/>
            <a:endCxn id="32" idx="1"/>
          </p:cNvCxnSpPr>
          <p:nvPr/>
        </p:nvCxnSpPr>
        <p:spPr>
          <a:xfrm flipV="1">
            <a:off x="6476031" y="3632640"/>
            <a:ext cx="1109064" cy="1334897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C9CBE1E-93D7-C0F3-372A-153495A0D8A0}"/>
              </a:ext>
            </a:extLst>
          </p:cNvPr>
          <p:cNvCxnSpPr>
            <a:cxnSpLocks/>
            <a:stCxn id="10" idx="3"/>
            <a:endCxn id="23" idx="1"/>
          </p:cNvCxnSpPr>
          <p:nvPr/>
        </p:nvCxnSpPr>
        <p:spPr>
          <a:xfrm>
            <a:off x="6476031" y="4967537"/>
            <a:ext cx="1120898" cy="302155"/>
          </a:xfrm>
          <a:prstGeom prst="straightConnector1">
            <a:avLst/>
          </a:prstGeom>
          <a:noFill/>
          <a:ln w="38100" cap="flat" cmpd="sng" algn="ctr">
            <a:solidFill>
              <a:srgbClr val="C0504D"/>
            </a:solidFill>
            <a:prstDash val="solid"/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84FD863E-30A2-6127-4C14-52EB4137B334}"/>
              </a:ext>
            </a:extLst>
          </p:cNvPr>
          <p:cNvSpPr/>
          <p:nvPr/>
        </p:nvSpPr>
        <p:spPr>
          <a:xfrm>
            <a:off x="2297783" y="2286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8. GIA CÔNG CƠ KHÍ BẰNG TAY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4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3" grpId="0" animBg="1"/>
      <p:bldP spid="25" grpId="0" animBg="1"/>
      <p:bldP spid="21" grpId="0" animBg="1"/>
      <p:bldP spid="32" grpId="0" animBg="1"/>
      <p:bldP spid="34" grpId="0" animBg="1"/>
      <p:bldP spid="5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>
            <a:extLst>
              <a:ext uri="{FF2B5EF4-FFF2-40B4-BE49-F238E27FC236}">
                <a16:creationId xmlns:a16="http://schemas.microsoft.com/office/drawing/2014/main" id="{F66C35ED-95BA-4824-8602-873EB451A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718" y="6400800"/>
            <a:ext cx="3069772" cy="457200"/>
          </a:xfrm>
          <a:prstGeom prst="rect">
            <a:avLst/>
          </a:prstGeom>
          <a:solidFill>
            <a:srgbClr val="E8E8E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none" dirty="0">
                <a:solidFill>
                  <a:srgbClr val="FFCCFF"/>
                </a:solidFill>
                <a:latin typeface="Arial" panose="020B0604020202020204" pitchFamily="34" charset="0"/>
              </a:rPr>
              <a:t>                                 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5800" y="228600"/>
            <a:ext cx="3581400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HỘP QUÀ BÍ ẨN</a:t>
            </a:r>
          </a:p>
        </p:txBody>
      </p:sp>
      <p:sp>
        <p:nvSpPr>
          <p:cNvPr id="4" name="Oval 3"/>
          <p:cNvSpPr/>
          <p:nvPr/>
        </p:nvSpPr>
        <p:spPr>
          <a:xfrm>
            <a:off x="2895600" y="2115473"/>
            <a:ext cx="6781800" cy="381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7653" y="2589312"/>
            <a:ext cx="52024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ẩn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chứa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bí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ấn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pic>
        <p:nvPicPr>
          <p:cNvPr id="6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805059" y="14178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6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8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679979" y="599768"/>
            <a:ext cx="1984549" cy="2039523"/>
          </a:xfrm>
          <a:prstGeom prst="rect">
            <a:avLst/>
          </a:prstGeom>
        </p:spPr>
      </p:pic>
      <p:pic>
        <p:nvPicPr>
          <p:cNvPr id="5" name="q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4846866" y="599768"/>
            <a:ext cx="2001780" cy="2077401"/>
          </a:xfrm>
          <a:prstGeom prst="rect">
            <a:avLst/>
          </a:prstGeom>
        </p:spPr>
      </p:pic>
      <p:pic>
        <p:nvPicPr>
          <p:cNvPr id="6" name="q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8046027" y="599768"/>
            <a:ext cx="2155209" cy="2164658"/>
          </a:xfrm>
          <a:prstGeom prst="rect">
            <a:avLst/>
          </a:prstGeom>
        </p:spPr>
      </p:pic>
      <p:pic>
        <p:nvPicPr>
          <p:cNvPr id="7" name="q4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1824946" y="3234975"/>
            <a:ext cx="1849582" cy="2223833"/>
          </a:xfrm>
          <a:prstGeom prst="rect">
            <a:avLst/>
          </a:prstGeom>
        </p:spPr>
      </p:pic>
      <p:pic>
        <p:nvPicPr>
          <p:cNvPr id="8" name="q5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08" y="3347485"/>
            <a:ext cx="2189465" cy="222383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638729" y="1451816"/>
            <a:ext cx="1508042" cy="95367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40622" y="4395018"/>
            <a:ext cx="1484028" cy="101116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14496" y="4395018"/>
            <a:ext cx="1694613" cy="985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427314" y="1522174"/>
            <a:ext cx="1501648" cy="99412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33911" y="1565936"/>
            <a:ext cx="1455860" cy="83937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4946" y="1641360"/>
            <a:ext cx="1232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89931" y="4620188"/>
            <a:ext cx="1458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3556" y="1682097"/>
            <a:ext cx="142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4125" y="1667044"/>
            <a:ext cx="1534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4C602512-47CC-4032-B7A8-738F250CE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109" y="6400800"/>
            <a:ext cx="3505200" cy="457200"/>
          </a:xfrm>
          <a:prstGeom prst="rect">
            <a:avLst/>
          </a:prstGeom>
          <a:solidFill>
            <a:srgbClr val="FAE9F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none" dirty="0">
                <a:solidFill>
                  <a:srgbClr val="FFCCFF"/>
                </a:solidFill>
                <a:latin typeface="Arial" panose="020B0604020202020204" pitchFamily="34" charset="0"/>
              </a:rPr>
              <a:t>                                                     </a:t>
            </a:r>
          </a:p>
        </p:txBody>
      </p:sp>
      <p:sp>
        <p:nvSpPr>
          <p:cNvPr id="2" name="Arrow: Right 1">
            <a:hlinkClick r:id="rId16" action="ppaction://hlinksldjump"/>
            <a:extLst>
              <a:ext uri="{FF2B5EF4-FFF2-40B4-BE49-F238E27FC236}">
                <a16:creationId xmlns:a16="http://schemas.microsoft.com/office/drawing/2014/main" id="{821CDFDE-ADE0-A72F-4A97-F90831006907}"/>
              </a:ext>
            </a:extLst>
          </p:cNvPr>
          <p:cNvSpPr/>
          <p:nvPr/>
        </p:nvSpPr>
        <p:spPr>
          <a:xfrm>
            <a:off x="10916816" y="6477000"/>
            <a:ext cx="691751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q6">
            <a:hlinkClick r:id="rId17" action="ppaction://hlinksldjump"/>
            <a:extLst>
              <a:ext uri="{FF2B5EF4-FFF2-40B4-BE49-F238E27FC236}">
                <a16:creationId xmlns:a16="http://schemas.microsoft.com/office/drawing/2014/main" id="{E18C2C2D-A9FA-31BB-9F22-B8EEE8B05BC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17576" r="25555" b="21786"/>
          <a:stretch/>
        </p:blipFill>
        <p:spPr>
          <a:xfrm>
            <a:off x="8574173" y="3654753"/>
            <a:ext cx="2064009" cy="1804055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DADB6A4E-C300-EFEC-F294-08DB5714DB4B}"/>
              </a:ext>
            </a:extLst>
          </p:cNvPr>
          <p:cNvSpPr/>
          <p:nvPr/>
        </p:nvSpPr>
        <p:spPr>
          <a:xfrm>
            <a:off x="8778800" y="4448075"/>
            <a:ext cx="1478383" cy="8674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3F2A25B9-A756-4D85-6B76-4774A3660D60}"/>
              </a:ext>
            </a:extLst>
          </p:cNvPr>
          <p:cNvSpPr txBox="1"/>
          <p:nvPr/>
        </p:nvSpPr>
        <p:spPr>
          <a:xfrm>
            <a:off x="8877826" y="4593501"/>
            <a:ext cx="142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10 điểm</a:t>
            </a:r>
          </a:p>
        </p:txBody>
      </p:sp>
    </p:spTree>
    <p:extLst>
      <p:ext uri="{BB962C8B-B14F-4D97-AF65-F5344CB8AC3E}">
        <p14:creationId xmlns:p14="http://schemas.microsoft.com/office/powerpoint/2010/main" val="2288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/>
      <p:bldP spid="18" grpId="0"/>
      <p:bldP spid="20" grpId="0"/>
      <p:bldP spid="21" grpId="0"/>
      <p:bldP spid="22" grpId="0" animBg="1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12">
            <a:extLst>
              <a:ext uri="{FF2B5EF4-FFF2-40B4-BE49-F238E27FC236}">
                <a16:creationId xmlns:a16="http://schemas.microsoft.com/office/drawing/2014/main" id="{DA866F7B-F84F-49B0-8075-6FA006E9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5462" y="6513397"/>
            <a:ext cx="2681466" cy="457200"/>
          </a:xfrm>
          <a:prstGeom prst="rect">
            <a:avLst/>
          </a:prstGeom>
          <a:solidFill>
            <a:srgbClr val="E7E3E4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none" dirty="0">
                <a:solidFill>
                  <a:srgbClr val="FFCCFF"/>
                </a:solidFill>
                <a:latin typeface="Arial" panose="020B0604020202020204" pitchFamily="34" charset="0"/>
              </a:rPr>
              <a:t>                           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8374" y="5163832"/>
            <a:ext cx="491231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D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Dũa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93059" y="304800"/>
            <a:ext cx="6133869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9623" y="1877826"/>
            <a:ext cx="492533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8375" y="4127302"/>
            <a:ext cx="488013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Búa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0746" y="3056935"/>
            <a:ext cx="495609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Cưa 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q1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0144642" y="5204494"/>
            <a:ext cx="1874507" cy="1688588"/>
          </a:xfrm>
          <a:prstGeom prst="rect">
            <a:avLst/>
          </a:prstGeom>
        </p:spPr>
      </p:pic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5952502" y="4585093"/>
            <a:ext cx="3402777" cy="190254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4029" y="4876810"/>
            <a:ext cx="2930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878365" y="3853908"/>
            <a:ext cx="1140019" cy="11612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811660" y="1659918"/>
            <a:ext cx="1086325" cy="1106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811660" y="2750121"/>
            <a:ext cx="1089051" cy="1109376"/>
          </a:xfrm>
          <a:prstGeom prst="rect">
            <a:avLst/>
          </a:prstGeom>
        </p:spPr>
      </p:pic>
      <p:grpSp>
        <p:nvGrpSpPr>
          <p:cNvPr id="21" name="times up"/>
          <p:cNvGrpSpPr/>
          <p:nvPr/>
        </p:nvGrpSpPr>
        <p:grpSpPr>
          <a:xfrm>
            <a:off x="9474740" y="1775963"/>
            <a:ext cx="1349010" cy="362438"/>
            <a:chOff x="4284637" y="-304827"/>
            <a:chExt cx="2987185" cy="697560"/>
          </a:xfrm>
        </p:grpSpPr>
        <p:sp>
          <p:nvSpPr>
            <p:cNvPr id="22" name="Rounded Rectangle 21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284637" y="-304827"/>
              <a:ext cx="2987185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24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GB" sz="24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GB" sz="2400" b="1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550977" y="102645"/>
            <a:ext cx="1038318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587" y="328734"/>
            <a:ext cx="1370670" cy="1366322"/>
          </a:xfrm>
          <a:prstGeom prst="rect">
            <a:avLst/>
          </a:prstGeom>
        </p:spPr>
      </p:pic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812073" y="906105"/>
            <a:ext cx="525701" cy="509437"/>
            <a:chOff x="840573" y="2379277"/>
            <a:chExt cx="3829048" cy="3849975"/>
          </a:xfrm>
        </p:grpSpPr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8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232357" y="951468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79771" y="1205115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34046" y="989038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17943" y="705247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0283" y="473287"/>
            <a:ext cx="5936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</a:t>
            </a:r>
            <a:r>
              <a:rPr lang="en-US" altLang="en-US" sz="2800" b="1" u="sng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r>
              <a:rPr lang="vi-VN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 cụ nào dùng để tạo độ nhẵn, phẳng trên bề mặt vật liệu ? </a:t>
            </a:r>
          </a:p>
        </p:txBody>
      </p:sp>
    </p:spTree>
    <p:extLst>
      <p:ext uri="{BB962C8B-B14F-4D97-AF65-F5344CB8AC3E}">
        <p14:creationId xmlns:p14="http://schemas.microsoft.com/office/powerpoint/2010/main" val="12802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1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0166" y="305503"/>
            <a:ext cx="6542029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2156" y="3135293"/>
            <a:ext cx="427381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Mũi vạch </a:t>
            </a:r>
            <a:endParaRPr lang="en-US" altLang="en-US" sz="32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2156" y="2235209"/>
            <a:ext cx="427381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AutoNum type="alphaUcPeriod"/>
              <a:defRPr/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Thước lá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249113" y="2168343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5960189" y="2564787"/>
            <a:ext cx="3425218" cy="1769343"/>
          </a:xfrm>
          <a:prstGeom prst="cloud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5080" y="2767186"/>
            <a:ext cx="2510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CHÚC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MỪNG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378735" y="1986475"/>
            <a:ext cx="1159190" cy="1156625"/>
          </a:xfrm>
          <a:prstGeom prst="rect">
            <a:avLst/>
          </a:prstGeom>
        </p:spPr>
      </p:pic>
      <p:pic>
        <p:nvPicPr>
          <p:cNvPr id="21" name="q2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9397903" y="5392698"/>
            <a:ext cx="1638168" cy="1698315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85407" y="1805905"/>
            <a:ext cx="1370670" cy="362438"/>
            <a:chOff x="4284637" y="-304827"/>
            <a:chExt cx="3602140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3602140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24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GB" sz="24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GB" sz="2400" b="1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439133" y="83931"/>
            <a:ext cx="1092909" cy="40503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253" y="358676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22739" y="936047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43023" y="981410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90437" y="123505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4712" y="1018980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8609" y="735189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71357" y="517510"/>
            <a:ext cx="6110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u="sng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không phải dụng cụ đo và kiểm tra?</a:t>
            </a:r>
            <a:endParaRPr lang="en-US" sz="3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02156" y="4106146"/>
            <a:ext cx="427381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 Êke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388888" y="3788822"/>
            <a:ext cx="1143236" cy="114070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02156" y="5076999"/>
            <a:ext cx="427381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 Thước cặp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371172" y="4916877"/>
            <a:ext cx="1159190" cy="1156625"/>
          </a:xfrm>
          <a:prstGeom prst="rect">
            <a:avLst/>
          </a:prstGeom>
        </p:spPr>
      </p:pic>
      <p:pic>
        <p:nvPicPr>
          <p:cNvPr id="3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288981" y="3053014"/>
            <a:ext cx="609600" cy="609600"/>
          </a:xfrm>
          <a:prstGeom prst="rect">
            <a:avLst/>
          </a:prstGeom>
        </p:spPr>
      </p:pic>
      <p:pic>
        <p:nvPicPr>
          <p:cNvPr id="40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252223" y="4317081"/>
            <a:ext cx="609600" cy="59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1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15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15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10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10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16" grpId="0" animBg="1"/>
      <p:bldP spid="16" grpId="1" animBg="1"/>
      <p:bldP spid="17" grpId="0"/>
      <p:bldP spid="17" grpId="1"/>
      <p:bldP spid="35" grpId="0" animBg="1"/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956935" y="2014026"/>
            <a:ext cx="571407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Thước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413267" y="201667"/>
            <a:ext cx="6263082" cy="1256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3489" y="4015006"/>
            <a:ext cx="569817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Cưa</a:t>
            </a:r>
            <a:endParaRPr lang="en-US" altLang="en-US" sz="32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3472" y="4976415"/>
            <a:ext cx="565819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Tua vít </a:t>
            </a:r>
            <a:endParaRPr lang="en-US" altLang="en-US" sz="32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6935" y="3053597"/>
            <a:ext cx="571407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 Thước lá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7231090" y="3562349"/>
            <a:ext cx="3300969" cy="1647121"/>
          </a:xfrm>
          <a:prstGeom prst="cloud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23292" y="3705997"/>
            <a:ext cx="2404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413267" y="1759666"/>
            <a:ext cx="1087336" cy="11076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498715" y="4724065"/>
            <a:ext cx="1069513" cy="10894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427284" y="2837456"/>
            <a:ext cx="1132410" cy="1109271"/>
          </a:xfrm>
          <a:prstGeom prst="rect">
            <a:avLst/>
          </a:prstGeom>
        </p:spPr>
      </p:pic>
      <p:pic>
        <p:nvPicPr>
          <p:cNvPr id="21" name="q3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10280616" y="5325711"/>
            <a:ext cx="1772348" cy="1532289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82482" y="1783021"/>
            <a:ext cx="1370669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24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GB" sz="24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GB" sz="2400" b="1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394681" y="117763"/>
            <a:ext cx="1137378" cy="38096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30" y="335792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19816" y="913163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40100" y="958526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87514" y="1212173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1789" y="996096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5686" y="712305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36084" y="437641"/>
            <a:ext cx="7049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0000FF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gia công là: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6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1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1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1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5" grpId="0" animBg="1"/>
      <p:bldP spid="4" grpId="0" animBg="1"/>
      <p:bldP spid="6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2610368" y="1139411"/>
            <a:ext cx="5127812" cy="3166751"/>
          </a:xfrm>
          <a:prstGeom prst="cloud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86038" y="1671122"/>
            <a:ext cx="44360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CHÚC MỪNG EM NHẬN ĐƯỢC MỘT TRÀNG PHÁO TAY</a:t>
            </a:r>
          </a:p>
        </p:txBody>
      </p:sp>
      <p:pic>
        <p:nvPicPr>
          <p:cNvPr id="21" name="q4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9350252" y="4743535"/>
            <a:ext cx="1819834" cy="2057090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05353" y="1752029"/>
            <a:ext cx="1285517" cy="362438"/>
            <a:chOff x="4284637" y="-304827"/>
            <a:chExt cx="2846589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84658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24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GB" sz="24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GB" sz="2400" b="1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382989" y="88468"/>
            <a:ext cx="1127988" cy="3792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04800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642686" y="882171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062970" y="927534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10384" y="1181181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64659" y="965104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48556" y="681313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  <p:sp>
        <p:nvSpPr>
          <p:cNvPr id="34" name="Text Box 12">
            <a:extLst>
              <a:ext uri="{FF2B5EF4-FFF2-40B4-BE49-F238E27FC236}">
                <a16:creationId xmlns:a16="http://schemas.microsoft.com/office/drawing/2014/main" id="{064FACB2-1957-49AB-9F49-8C24E1A1F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400800"/>
            <a:ext cx="2057400" cy="457200"/>
          </a:xfrm>
          <a:prstGeom prst="rect">
            <a:avLst/>
          </a:prstGeom>
          <a:solidFill>
            <a:srgbClr val="FFC3C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none" dirty="0">
                <a:solidFill>
                  <a:srgbClr val="FFCCFF"/>
                </a:solidFill>
                <a:latin typeface="Arial" panose="020B0604020202020204" pitchFamily="34" charset="0"/>
              </a:rPr>
              <a:t>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600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1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1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1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/>
      <p:bldP spid="17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4186" y="267752"/>
            <a:ext cx="7284161" cy="16472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2807" y="5326832"/>
            <a:ext cx="654374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20 – 30 mm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2558" y="2358213"/>
            <a:ext cx="661578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     10 – 15 cm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2558" y="4336455"/>
            <a:ext cx="654374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  20 – 30 cm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2558" y="3346078"/>
            <a:ext cx="661578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 10 – 20 mm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4730452" y="4980275"/>
            <a:ext cx="3710894" cy="1643152"/>
          </a:xfrm>
          <a:prstGeom prst="cloud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46474" y="5201687"/>
            <a:ext cx="237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937747" y="4107343"/>
            <a:ext cx="1142189" cy="10409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940610" y="2055666"/>
            <a:ext cx="1186054" cy="10665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940610" y="3104285"/>
            <a:ext cx="1186054" cy="1058892"/>
          </a:xfrm>
          <a:prstGeom prst="rect">
            <a:avLst/>
          </a:prstGeom>
        </p:spPr>
      </p:pic>
      <p:pic>
        <p:nvPicPr>
          <p:cNvPr id="21" name="q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817" y="4769224"/>
            <a:ext cx="2427018" cy="2094487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64158" y="1792767"/>
            <a:ext cx="1370670" cy="362438"/>
            <a:chOff x="4284637" y="-304827"/>
            <a:chExt cx="303514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3035148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24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GB" sz="24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GB" sz="2400" b="1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486000" y="181549"/>
            <a:ext cx="1083782" cy="36449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005" y="345538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01491" y="922909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21775" y="96827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69189" y="122191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23464" y="100584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07361" y="72205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0752" y="484625"/>
            <a:ext cx="6951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u="sng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u="sng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sz="3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 đục cần để đầu đục cách ngón tay trỏ một khoảng bao nhiêu ?</a:t>
            </a:r>
            <a:endParaRPr lang="en-US" alt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88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04568" y="304800"/>
            <a:ext cx="6662411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1147" y="390510"/>
            <a:ext cx="6413325" cy="168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6: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cưa tay không có bộ phận nào 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361" y="2194623"/>
            <a:ext cx="647945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endParaRPr lang="en-US" sz="3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0351" y="5372277"/>
            <a:ext cx="647945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 Lưỡi cưa </a:t>
            </a:r>
            <a:endParaRPr lang="en-US" sz="3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0351" y="4329938"/>
            <a:ext cx="647945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 Khung </a:t>
            </a:r>
            <a:r>
              <a:rPr lang="en-US" sz="3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0351" y="3298794"/>
            <a:ext cx="647945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Chốt 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233562" y="160068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198076" y="2427989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248968" y="397544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2248968" y="3155779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5842484" y="1502313"/>
            <a:ext cx="3030273" cy="180741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4125" y="1800431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439941" y="3957008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443823" y="5155517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403833" y="2845088"/>
            <a:ext cx="1233055" cy="1256068"/>
          </a:xfrm>
          <a:prstGeom prst="rect">
            <a:avLst/>
          </a:prstGeom>
        </p:spPr>
      </p:pic>
      <p:pic>
        <p:nvPicPr>
          <p:cNvPr id="21" name="q6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17576" r="25555" b="21786"/>
          <a:stretch/>
        </p:blipFill>
        <p:spPr>
          <a:xfrm>
            <a:off x="9609660" y="5257430"/>
            <a:ext cx="1927230" cy="1654291"/>
          </a:xfrm>
          <a:prstGeom prst="rect">
            <a:avLst/>
          </a:prstGeom>
        </p:spPr>
      </p:pic>
      <p:grpSp>
        <p:nvGrpSpPr>
          <p:cNvPr id="34" name="times up"/>
          <p:cNvGrpSpPr/>
          <p:nvPr/>
        </p:nvGrpSpPr>
        <p:grpSpPr>
          <a:xfrm>
            <a:off x="9364158" y="1792767"/>
            <a:ext cx="1370670" cy="362438"/>
            <a:chOff x="4284637" y="-304827"/>
            <a:chExt cx="3035148" cy="697560"/>
          </a:xfrm>
        </p:grpSpPr>
        <p:sp>
          <p:nvSpPr>
            <p:cNvPr id="35" name="Rounded Rectangle 34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284637" y="-304827"/>
              <a:ext cx="3035148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24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GB" sz="24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GB" sz="2400" b="1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9486000" y="181549"/>
            <a:ext cx="1083782" cy="36449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005" y="345538"/>
            <a:ext cx="1370670" cy="1366322"/>
          </a:xfrm>
          <a:prstGeom prst="rect">
            <a:avLst/>
          </a:prstGeom>
        </p:spPr>
      </p:pic>
      <p:grpSp>
        <p:nvGrpSpPr>
          <p:cNvPr id="39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01491" y="922909"/>
            <a:ext cx="525701" cy="509437"/>
            <a:chOff x="840573" y="2379277"/>
            <a:chExt cx="3829048" cy="3849975"/>
          </a:xfrm>
        </p:grpSpPr>
        <p:sp>
          <p:nvSpPr>
            <p:cNvPr id="40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1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0121775" y="96827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869189" y="122191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523464" y="100584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807361" y="72205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  <p:pic>
        <p:nvPicPr>
          <p:cNvPr id="4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3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10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012F3-0BA5-82C3-4C81-F94EA2303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9" y="134470"/>
            <a:ext cx="11905130" cy="276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45"/>
          <p:cNvSpPr/>
          <p:nvPr/>
        </p:nvSpPr>
        <p:spPr>
          <a:xfrm>
            <a:off x="1559898" y="2253432"/>
            <a:ext cx="1946284" cy="1944763"/>
          </a:xfrm>
          <a:custGeom>
            <a:avLst/>
            <a:gdLst/>
            <a:ahLst/>
            <a:cxnLst/>
            <a:rect l="l" t="t" r="r" b="b"/>
            <a:pathLst>
              <a:path w="17904" h="17890" extrusionOk="0">
                <a:moveTo>
                  <a:pt x="8952" y="1"/>
                </a:moveTo>
                <a:cubicBezTo>
                  <a:pt x="3977" y="1"/>
                  <a:pt x="0" y="3977"/>
                  <a:pt x="0" y="8952"/>
                </a:cubicBezTo>
                <a:cubicBezTo>
                  <a:pt x="0" y="13927"/>
                  <a:pt x="3977" y="17889"/>
                  <a:pt x="8952" y="17889"/>
                </a:cubicBezTo>
                <a:cubicBezTo>
                  <a:pt x="13927" y="17889"/>
                  <a:pt x="17904" y="13927"/>
                  <a:pt x="17904" y="8952"/>
                </a:cubicBezTo>
                <a:cubicBezTo>
                  <a:pt x="17904" y="3977"/>
                  <a:pt x="13927" y="1"/>
                  <a:pt x="8952" y="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5" name="Google Shape;945;p45"/>
          <p:cNvSpPr/>
          <p:nvPr/>
        </p:nvSpPr>
        <p:spPr>
          <a:xfrm>
            <a:off x="5162498" y="2253432"/>
            <a:ext cx="1946284" cy="1944763"/>
          </a:xfrm>
          <a:custGeom>
            <a:avLst/>
            <a:gdLst/>
            <a:ahLst/>
            <a:cxnLst/>
            <a:rect l="l" t="t" r="r" b="b"/>
            <a:pathLst>
              <a:path w="17904" h="17890" extrusionOk="0">
                <a:moveTo>
                  <a:pt x="8952" y="1"/>
                </a:moveTo>
                <a:cubicBezTo>
                  <a:pt x="3977" y="1"/>
                  <a:pt x="0" y="3977"/>
                  <a:pt x="0" y="8952"/>
                </a:cubicBezTo>
                <a:cubicBezTo>
                  <a:pt x="0" y="13927"/>
                  <a:pt x="3977" y="17889"/>
                  <a:pt x="8952" y="17889"/>
                </a:cubicBezTo>
                <a:cubicBezTo>
                  <a:pt x="13927" y="17889"/>
                  <a:pt x="17904" y="13927"/>
                  <a:pt x="17904" y="8952"/>
                </a:cubicBezTo>
                <a:cubicBezTo>
                  <a:pt x="17904" y="3977"/>
                  <a:pt x="13927" y="1"/>
                  <a:pt x="8952" y="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6" name="Google Shape;946;p45"/>
          <p:cNvSpPr/>
          <p:nvPr/>
        </p:nvSpPr>
        <p:spPr>
          <a:xfrm>
            <a:off x="8695965" y="2253432"/>
            <a:ext cx="1946284" cy="1944763"/>
          </a:xfrm>
          <a:custGeom>
            <a:avLst/>
            <a:gdLst/>
            <a:ahLst/>
            <a:cxnLst/>
            <a:rect l="l" t="t" r="r" b="b"/>
            <a:pathLst>
              <a:path w="17904" h="17890" extrusionOk="0">
                <a:moveTo>
                  <a:pt x="8952" y="1"/>
                </a:moveTo>
                <a:cubicBezTo>
                  <a:pt x="3977" y="1"/>
                  <a:pt x="0" y="3977"/>
                  <a:pt x="0" y="8952"/>
                </a:cubicBezTo>
                <a:cubicBezTo>
                  <a:pt x="0" y="13927"/>
                  <a:pt x="3977" y="17889"/>
                  <a:pt x="8952" y="17889"/>
                </a:cubicBezTo>
                <a:cubicBezTo>
                  <a:pt x="13927" y="17889"/>
                  <a:pt x="17904" y="13927"/>
                  <a:pt x="17904" y="8952"/>
                </a:cubicBezTo>
                <a:cubicBezTo>
                  <a:pt x="17904" y="3977"/>
                  <a:pt x="13927" y="1"/>
                  <a:pt x="8952" y="1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47" name="Google Shape;947;p45"/>
          <p:cNvCxnSpPr>
            <a:stCxn id="948" idx="0"/>
            <a:endCxn id="949" idx="2"/>
          </p:cNvCxnSpPr>
          <p:nvPr/>
        </p:nvCxnSpPr>
        <p:spPr>
          <a:xfrm flipV="1">
            <a:off x="2490049" y="3602000"/>
            <a:ext cx="42935" cy="117699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0" name="Google Shape;950;p4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267" dirty="0">
                <a:latin typeface="+mn-lt"/>
              </a:rPr>
              <a:t>HƯỚNG DẪN VỀ NHÀ</a:t>
            </a:r>
            <a:endParaRPr sz="4267" dirty="0">
              <a:latin typeface="+mn-lt"/>
            </a:endParaRPr>
          </a:p>
        </p:txBody>
      </p:sp>
      <p:sp>
        <p:nvSpPr>
          <p:cNvPr id="951" name="Google Shape;951;p45"/>
          <p:cNvSpPr/>
          <p:nvPr/>
        </p:nvSpPr>
        <p:spPr>
          <a:xfrm>
            <a:off x="5392642" y="2477233"/>
            <a:ext cx="1501901" cy="1501985"/>
          </a:xfrm>
          <a:custGeom>
            <a:avLst/>
            <a:gdLst/>
            <a:ahLst/>
            <a:cxnLst/>
            <a:rect l="l" t="t" r="r" b="b"/>
            <a:pathLst>
              <a:path w="17889" h="17890" extrusionOk="0">
                <a:moveTo>
                  <a:pt x="8952" y="1"/>
                </a:moveTo>
                <a:cubicBezTo>
                  <a:pt x="3977" y="1"/>
                  <a:pt x="0" y="3977"/>
                  <a:pt x="0" y="8952"/>
                </a:cubicBezTo>
                <a:cubicBezTo>
                  <a:pt x="0" y="13927"/>
                  <a:pt x="3977" y="17889"/>
                  <a:pt x="8952" y="17889"/>
                </a:cubicBezTo>
                <a:cubicBezTo>
                  <a:pt x="13927" y="17889"/>
                  <a:pt x="17889" y="13927"/>
                  <a:pt x="17889" y="8952"/>
                </a:cubicBezTo>
                <a:cubicBezTo>
                  <a:pt x="17889" y="3977"/>
                  <a:pt x="13927" y="1"/>
                  <a:pt x="8952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2" name="Google Shape;952;p45"/>
          <p:cNvSpPr/>
          <p:nvPr/>
        </p:nvSpPr>
        <p:spPr>
          <a:xfrm>
            <a:off x="1781395" y="2477233"/>
            <a:ext cx="1503160" cy="1501985"/>
          </a:xfrm>
          <a:custGeom>
            <a:avLst/>
            <a:gdLst/>
            <a:ahLst/>
            <a:cxnLst/>
            <a:rect l="l" t="t" r="r" b="b"/>
            <a:pathLst>
              <a:path w="17904" h="17890" extrusionOk="0">
                <a:moveTo>
                  <a:pt x="8952" y="1"/>
                </a:moveTo>
                <a:cubicBezTo>
                  <a:pt x="3977" y="1"/>
                  <a:pt x="0" y="3977"/>
                  <a:pt x="0" y="8952"/>
                </a:cubicBezTo>
                <a:cubicBezTo>
                  <a:pt x="0" y="13927"/>
                  <a:pt x="3977" y="17889"/>
                  <a:pt x="8952" y="17889"/>
                </a:cubicBezTo>
                <a:cubicBezTo>
                  <a:pt x="13927" y="17889"/>
                  <a:pt x="17904" y="13927"/>
                  <a:pt x="17904" y="8952"/>
                </a:cubicBezTo>
                <a:cubicBezTo>
                  <a:pt x="17904" y="3977"/>
                  <a:pt x="13927" y="1"/>
                  <a:pt x="8952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9" name="Google Shape;949;p45"/>
          <p:cNvSpPr txBox="1">
            <a:spLocks noGrp="1"/>
          </p:cNvSpPr>
          <p:nvPr>
            <p:ph type="title"/>
          </p:nvPr>
        </p:nvSpPr>
        <p:spPr>
          <a:xfrm>
            <a:off x="1922984" y="2849600"/>
            <a:ext cx="1220000" cy="75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dirty="0">
                <a:latin typeface="+mn-lt"/>
              </a:rPr>
              <a:t>01</a:t>
            </a:r>
            <a:endParaRPr dirty="0">
              <a:latin typeface="+mn-lt"/>
            </a:endParaRPr>
          </a:p>
        </p:txBody>
      </p:sp>
      <p:sp>
        <p:nvSpPr>
          <p:cNvPr id="953" name="Google Shape;953;p45"/>
          <p:cNvSpPr txBox="1">
            <a:spLocks noGrp="1"/>
          </p:cNvSpPr>
          <p:nvPr>
            <p:ph type="title"/>
          </p:nvPr>
        </p:nvSpPr>
        <p:spPr>
          <a:xfrm>
            <a:off x="5485984" y="2849600"/>
            <a:ext cx="1220000" cy="75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sp>
        <p:nvSpPr>
          <p:cNvPr id="948" name="Google Shape;948;p45"/>
          <p:cNvSpPr txBox="1">
            <a:spLocks noGrp="1"/>
          </p:cNvSpPr>
          <p:nvPr>
            <p:ph type="title"/>
          </p:nvPr>
        </p:nvSpPr>
        <p:spPr>
          <a:xfrm>
            <a:off x="960033" y="4778990"/>
            <a:ext cx="3060032" cy="64571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6" name="Google Shape;956;p45"/>
          <p:cNvSpPr txBox="1">
            <a:spLocks noGrp="1"/>
          </p:cNvSpPr>
          <p:nvPr>
            <p:ph type="title"/>
          </p:nvPr>
        </p:nvSpPr>
        <p:spPr>
          <a:xfrm>
            <a:off x="4425907" y="4778991"/>
            <a:ext cx="3340155" cy="65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7" name="Google Shape;957;p45"/>
          <p:cNvCxnSpPr>
            <a:stCxn id="956" idx="0"/>
            <a:endCxn id="953" idx="2"/>
          </p:cNvCxnSpPr>
          <p:nvPr/>
        </p:nvCxnSpPr>
        <p:spPr>
          <a:xfrm flipV="1">
            <a:off x="6095984" y="3602001"/>
            <a:ext cx="0" cy="1176991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8" name="Google Shape;958;p45"/>
          <p:cNvSpPr/>
          <p:nvPr/>
        </p:nvSpPr>
        <p:spPr>
          <a:xfrm>
            <a:off x="8907970" y="2477233"/>
            <a:ext cx="1501901" cy="1501985"/>
          </a:xfrm>
          <a:custGeom>
            <a:avLst/>
            <a:gdLst/>
            <a:ahLst/>
            <a:cxnLst/>
            <a:rect l="l" t="t" r="r" b="b"/>
            <a:pathLst>
              <a:path w="17889" h="17890" extrusionOk="0">
                <a:moveTo>
                  <a:pt x="8952" y="1"/>
                </a:moveTo>
                <a:cubicBezTo>
                  <a:pt x="3962" y="1"/>
                  <a:pt x="0" y="3977"/>
                  <a:pt x="0" y="8952"/>
                </a:cubicBezTo>
                <a:cubicBezTo>
                  <a:pt x="0" y="13927"/>
                  <a:pt x="3962" y="17889"/>
                  <a:pt x="8952" y="17889"/>
                </a:cubicBezTo>
                <a:cubicBezTo>
                  <a:pt x="13927" y="17889"/>
                  <a:pt x="17889" y="13927"/>
                  <a:pt x="17889" y="8952"/>
                </a:cubicBezTo>
                <a:cubicBezTo>
                  <a:pt x="17889" y="3977"/>
                  <a:pt x="13927" y="1"/>
                  <a:pt x="8952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9" name="Google Shape;959;p45"/>
          <p:cNvSpPr txBox="1">
            <a:spLocks noGrp="1"/>
          </p:cNvSpPr>
          <p:nvPr>
            <p:ph type="title"/>
          </p:nvPr>
        </p:nvSpPr>
        <p:spPr>
          <a:xfrm>
            <a:off x="9049600" y="2849600"/>
            <a:ext cx="1220000" cy="75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dirty="0">
                <a:latin typeface="+mn-lt"/>
              </a:rPr>
              <a:t>03</a:t>
            </a:r>
            <a:endParaRPr dirty="0">
              <a:latin typeface="+mn-lt"/>
            </a:endParaRPr>
          </a:p>
        </p:txBody>
      </p:sp>
      <p:sp>
        <p:nvSpPr>
          <p:cNvPr id="961" name="Google Shape;961;p45"/>
          <p:cNvSpPr txBox="1">
            <a:spLocks noGrp="1"/>
          </p:cNvSpPr>
          <p:nvPr>
            <p:ph type="title"/>
          </p:nvPr>
        </p:nvSpPr>
        <p:spPr>
          <a:xfrm>
            <a:off x="7852484" y="4778991"/>
            <a:ext cx="3612873" cy="65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62" name="Google Shape;962;p45"/>
          <p:cNvCxnSpPr>
            <a:stCxn id="961" idx="0"/>
            <a:endCxn id="959" idx="2"/>
          </p:cNvCxnSpPr>
          <p:nvPr/>
        </p:nvCxnSpPr>
        <p:spPr>
          <a:xfrm flipV="1">
            <a:off x="9658920" y="3602001"/>
            <a:ext cx="680" cy="1176991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3" name="Google Shape;963;p45"/>
          <p:cNvSpPr/>
          <p:nvPr/>
        </p:nvSpPr>
        <p:spPr>
          <a:xfrm>
            <a:off x="1461832" y="2154601"/>
            <a:ext cx="2142400" cy="2142400"/>
          </a:xfrm>
          <a:prstGeom prst="blockArc">
            <a:avLst>
              <a:gd name="adj1" fmla="val 19562487"/>
              <a:gd name="adj2" fmla="val 16269023"/>
              <a:gd name="adj3" fmla="val 79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4" name="Google Shape;964;p45"/>
          <p:cNvSpPr/>
          <p:nvPr/>
        </p:nvSpPr>
        <p:spPr>
          <a:xfrm>
            <a:off x="5078899" y="2154601"/>
            <a:ext cx="2142400" cy="2142400"/>
          </a:xfrm>
          <a:prstGeom prst="blockArc">
            <a:avLst>
              <a:gd name="adj1" fmla="val 6831709"/>
              <a:gd name="adj2" fmla="val 16269023"/>
              <a:gd name="adj3" fmla="val 79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5" name="Google Shape;965;p45"/>
          <p:cNvSpPr/>
          <p:nvPr/>
        </p:nvSpPr>
        <p:spPr>
          <a:xfrm>
            <a:off x="8587765" y="2154601"/>
            <a:ext cx="2142400" cy="2142400"/>
          </a:xfrm>
          <a:prstGeom prst="blockArc">
            <a:avLst>
              <a:gd name="adj1" fmla="val 12354926"/>
              <a:gd name="adj2" fmla="val 16269023"/>
              <a:gd name="adj3" fmla="val 79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" grpId="0" animBg="1"/>
      <p:bldP spid="945" grpId="0" animBg="1"/>
      <p:bldP spid="946" grpId="0" animBg="1"/>
      <p:bldP spid="951" grpId="0" animBg="1"/>
      <p:bldP spid="952" grpId="0" animBg="1"/>
      <p:bldP spid="949" grpId="0"/>
      <p:bldP spid="953" grpId="0"/>
      <p:bldP spid="948" grpId="0"/>
      <p:bldP spid="956" grpId="0"/>
      <p:bldP spid="958" grpId="0" animBg="1"/>
      <p:bldP spid="959" grpId="0"/>
      <p:bldP spid="961" grpId="0"/>
      <p:bldP spid="963" grpId="0" animBg="1"/>
      <p:bldP spid="964" grpId="0" animBg="1"/>
      <p:bldP spid="9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72CDF6-7CDA-06A9-9857-066E0B1114E3}"/>
              </a:ext>
            </a:extLst>
          </p:cNvPr>
          <p:cNvSpPr/>
          <p:nvPr/>
        </p:nvSpPr>
        <p:spPr>
          <a:xfrm>
            <a:off x="2297783" y="2286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8. GIA CÔNG CƠ KHÍ BẰNG TAY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7F782-C16B-D582-D635-7AC3901A781A}"/>
              </a:ext>
            </a:extLst>
          </p:cNvPr>
          <p:cNvSpPr txBox="1"/>
          <p:nvPr/>
        </p:nvSpPr>
        <p:spPr>
          <a:xfrm>
            <a:off x="793500" y="1486700"/>
            <a:ext cx="3563895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Dụng cụ gia công</a:t>
            </a:r>
            <a:endParaRPr lang="en-US" sz="280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407956-380B-2378-710D-9CF5EE0096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3676" y="1904208"/>
            <a:ext cx="8310842" cy="48680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716EEB-8E94-7519-A9EA-E9FD1F38ACE2}"/>
              </a:ext>
            </a:extLst>
          </p:cNvPr>
          <p:cNvSpPr txBox="1"/>
          <p:nvPr/>
        </p:nvSpPr>
        <p:spPr>
          <a:xfrm>
            <a:off x="7439024" y="2343437"/>
            <a:ext cx="7620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Dũa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63E0C7-899D-C7A7-D14E-993689240189}"/>
              </a:ext>
            </a:extLst>
          </p:cNvPr>
          <p:cNvSpPr txBox="1"/>
          <p:nvPr/>
        </p:nvSpPr>
        <p:spPr>
          <a:xfrm>
            <a:off x="6965630" y="3489545"/>
            <a:ext cx="7620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060CCF-7CDE-428A-89F8-5285201152A0}"/>
              </a:ext>
            </a:extLst>
          </p:cNvPr>
          <p:cNvSpPr txBox="1"/>
          <p:nvPr/>
        </p:nvSpPr>
        <p:spPr>
          <a:xfrm>
            <a:off x="9725024" y="3719993"/>
            <a:ext cx="7620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5B8AB3-F50F-9E4F-7B45-96BA1E114E99}"/>
              </a:ext>
            </a:extLst>
          </p:cNvPr>
          <p:cNvSpPr txBox="1"/>
          <p:nvPr/>
        </p:nvSpPr>
        <p:spPr>
          <a:xfrm>
            <a:off x="5030880" y="4788493"/>
            <a:ext cx="7620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957E8A-7CCD-B97C-D181-ACE0647D1EF8}"/>
              </a:ext>
            </a:extLst>
          </p:cNvPr>
          <p:cNvSpPr txBox="1"/>
          <p:nvPr/>
        </p:nvSpPr>
        <p:spPr>
          <a:xfrm>
            <a:off x="9339261" y="4654568"/>
            <a:ext cx="1533526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Mũi vạch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4EFFA9-F2CA-F1E1-F918-1D55125162C1}"/>
              </a:ext>
            </a:extLst>
          </p:cNvPr>
          <p:cNvSpPr txBox="1"/>
          <p:nvPr/>
        </p:nvSpPr>
        <p:spPr>
          <a:xfrm>
            <a:off x="4274261" y="5879326"/>
            <a:ext cx="1343025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 đột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432372-FC90-0960-724A-9AB3C05F4F6B}"/>
              </a:ext>
            </a:extLst>
          </p:cNvPr>
          <p:cNvSpPr txBox="1"/>
          <p:nvPr/>
        </p:nvSpPr>
        <p:spPr>
          <a:xfrm>
            <a:off x="9069098" y="5752583"/>
            <a:ext cx="76200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86">
            <a:extLst>
              <a:ext uri="{FF2B5EF4-FFF2-40B4-BE49-F238E27FC236}">
                <a16:creationId xmlns:a16="http://schemas.microsoft.com/office/drawing/2014/main" id="{E434C8EC-ABCE-B585-4D59-6E4C645B83AD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49983" y="729772"/>
            <a:ext cx="6286676" cy="739775"/>
            <a:chOff x="1800" y="3276"/>
            <a:chExt cx="4488" cy="653"/>
          </a:xfrm>
        </p:grpSpPr>
        <p:sp>
          <p:nvSpPr>
            <p:cNvPr id="20" name="AutoShape 72">
              <a:extLst>
                <a:ext uri="{FF2B5EF4-FFF2-40B4-BE49-F238E27FC236}">
                  <a16:creationId xmlns:a16="http://schemas.microsoft.com/office/drawing/2014/main" id="{0F164E57-2634-D8AE-D4BE-411E2064327D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096" y="3389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AutoShape 73">
              <a:extLst>
                <a:ext uri="{FF2B5EF4-FFF2-40B4-BE49-F238E27FC236}">
                  <a16:creationId xmlns:a16="http://schemas.microsoft.com/office/drawing/2014/main" id="{FEDAD545-127F-DAA1-7049-7BC386BD9761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800" y="3276"/>
              <a:ext cx="590" cy="653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Text Box 74">
              <a:extLst>
                <a:ext uri="{FF2B5EF4-FFF2-40B4-BE49-F238E27FC236}">
                  <a16:creationId xmlns:a16="http://schemas.microsoft.com/office/drawing/2014/main" id="{E431EF38-D69C-3E16-44E3-FFE542C01016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316" y="3442"/>
              <a:ext cx="3310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684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Text Box 83">
              <a:extLst>
                <a:ext uri="{FF2B5EF4-FFF2-40B4-BE49-F238E27FC236}">
                  <a16:creationId xmlns:a16="http://schemas.microsoft.com/office/drawing/2014/main" id="{6CEBFA1C-610E-047C-06CC-16A0598117B9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2011" y="3383"/>
              <a:ext cx="171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684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</a:t>
              </a:r>
            </a:p>
          </p:txBody>
        </p:sp>
      </p:grpSp>
      <p:sp>
        <p:nvSpPr>
          <p:cNvPr id="24" name="Text Box 4">
            <a:extLst>
              <a:ext uri="{FF2B5EF4-FFF2-40B4-BE49-F238E27FC236}">
                <a16:creationId xmlns:a16="http://schemas.microsoft.com/office/drawing/2014/main" id="{4196EC1E-7A9D-D1F6-3A8C-CEB8296F5941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3501" y="832930"/>
            <a:ext cx="61721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 CỤ GIA CÔNG CƠ KHÍ CẦM TAY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7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ture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" y="-14568"/>
            <a:ext cx="121202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1" descr="hoahong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1" descr="hoahong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star0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star0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1" descr="hoahong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600200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21" descr="hoahong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308725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1" descr="hoahong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638800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21" descr="hoahong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6713" name="Text Box 25"/>
          <p:cNvSpPr txBox="1">
            <a:spLocks noChangeArrowheads="1"/>
          </p:cNvSpPr>
          <p:nvPr/>
        </p:nvSpPr>
        <p:spPr bwMode="auto">
          <a:xfrm>
            <a:off x="1524000" y="5661025"/>
            <a:ext cx="395288" cy="1201738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664" name="WordArt 8"/>
          <p:cNvSpPr>
            <a:spLocks noChangeArrowheads="1" noChangeShapeType="1" noTextEdit="1"/>
          </p:cNvSpPr>
          <p:nvPr/>
        </p:nvSpPr>
        <p:spPr bwMode="auto">
          <a:xfrm>
            <a:off x="2079625" y="663387"/>
            <a:ext cx="8301504" cy="184953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Giờ học đã kết thúc</a:t>
            </a:r>
          </a:p>
        </p:txBody>
      </p:sp>
      <p:sp>
        <p:nvSpPr>
          <p:cNvPr id="3380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900">
                <a:solidFill>
                  <a:srgbClr val="898989"/>
                </a:solidFill>
              </a:rPr>
              <a:t>Design by: Nguyễn Thị Hiên THCS Chi Lăng Quế Võ Bắc Ninh</a:t>
            </a:r>
          </a:p>
        </p:txBody>
      </p:sp>
      <p:sp>
        <p:nvSpPr>
          <p:cNvPr id="14" name="WordArt 9">
            <a:extLst>
              <a:ext uri="{FF2B5EF4-FFF2-40B4-BE49-F238E27FC236}">
                <a16:creationId xmlns:a16="http://schemas.microsoft.com/office/drawing/2014/main" id="{78FE8577-756F-DB1F-9720-D7B58B09C0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84077" y="2515253"/>
            <a:ext cx="6477000" cy="663388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GIỎI!</a:t>
            </a:r>
          </a:p>
        </p:txBody>
      </p:sp>
    </p:spTree>
    <p:extLst>
      <p:ext uri="{BB962C8B-B14F-4D97-AF65-F5344CB8AC3E}">
        <p14:creationId xmlns:p14="http://schemas.microsoft.com/office/powerpoint/2010/main" val="1679626172"/>
      </p:ext>
    </p:extLst>
  </p:cSld>
  <p:clrMapOvr>
    <a:masterClrMapping/>
  </p:clrMapOvr>
  <p:transition spd="slow" advClick="0" advTm="1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72CDF6-7CDA-06A9-9857-066E0B1114E3}"/>
              </a:ext>
            </a:extLst>
          </p:cNvPr>
          <p:cNvSpPr/>
          <p:nvPr/>
        </p:nvSpPr>
        <p:spPr>
          <a:xfrm>
            <a:off x="2297783" y="2286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8. GIA CÔNG CƠ KHÍ BẰNG TAY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7F782-C16B-D582-D635-7AC3901A781A}"/>
              </a:ext>
            </a:extLst>
          </p:cNvPr>
          <p:cNvSpPr txBox="1"/>
          <p:nvPr/>
        </p:nvSpPr>
        <p:spPr>
          <a:xfrm>
            <a:off x="1393188" y="1828395"/>
            <a:ext cx="3317357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Dụng cụ gia công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86">
            <a:extLst>
              <a:ext uri="{FF2B5EF4-FFF2-40B4-BE49-F238E27FC236}">
                <a16:creationId xmlns:a16="http://schemas.microsoft.com/office/drawing/2014/main" id="{EA2DD8DF-6B0E-84F5-A618-1DB9852E79E6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127" y="729772"/>
            <a:ext cx="6387532" cy="739775"/>
            <a:chOff x="1728" y="3276"/>
            <a:chExt cx="4560" cy="653"/>
          </a:xfrm>
        </p:grpSpPr>
        <p:sp>
          <p:nvSpPr>
            <p:cNvPr id="23" name="AutoShape 72">
              <a:extLst>
                <a:ext uri="{FF2B5EF4-FFF2-40B4-BE49-F238E27FC236}">
                  <a16:creationId xmlns:a16="http://schemas.microsoft.com/office/drawing/2014/main" id="{C7295DE1-1AF9-ADC5-B734-146E5F557851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096" y="3389"/>
              <a:ext cx="4192" cy="43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AutoShape 73">
              <a:extLst>
                <a:ext uri="{FF2B5EF4-FFF2-40B4-BE49-F238E27FC236}">
                  <a16:creationId xmlns:a16="http://schemas.microsoft.com/office/drawing/2014/main" id="{AE35EC05-C92A-6BA9-6E47-0AEE67376AF9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728" y="3276"/>
              <a:ext cx="662" cy="653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Text Box 74">
              <a:extLst>
                <a:ext uri="{FF2B5EF4-FFF2-40B4-BE49-F238E27FC236}">
                  <a16:creationId xmlns:a16="http://schemas.microsoft.com/office/drawing/2014/main" id="{9BD3494C-7353-737E-2F7F-04026D8F4F17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316" y="3442"/>
              <a:ext cx="3310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684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" name="Text Box 83">
              <a:extLst>
                <a:ext uri="{FF2B5EF4-FFF2-40B4-BE49-F238E27FC236}">
                  <a16:creationId xmlns:a16="http://schemas.microsoft.com/office/drawing/2014/main" id="{694EE7E4-33B8-F050-07E1-46C040DFB219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967" y="3408"/>
              <a:ext cx="171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8415" tIns="34208" rIns="68415" bIns="34208">
              <a:spAutoFit/>
            </a:bodyPr>
            <a:lstStyle>
              <a:lvl1pPr defTabSz="6842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341313" defTabSz="6842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684213" defTabSz="6842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025525" defTabSz="6842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368425" defTabSz="6842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256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2828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7400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197225" defTabSz="6842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684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</a:t>
              </a:r>
            </a:p>
          </p:txBody>
        </p:sp>
      </p:grpSp>
      <p:sp>
        <p:nvSpPr>
          <p:cNvPr id="27" name="Text Box 4">
            <a:extLst>
              <a:ext uri="{FF2B5EF4-FFF2-40B4-BE49-F238E27FC236}">
                <a16:creationId xmlns:a16="http://schemas.microsoft.com/office/drawing/2014/main" id="{680C2191-4A75-EADC-DBC2-9D642F3485FA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3501" y="832930"/>
            <a:ext cx="61721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 CỤ GIA CÔNG CƠ KHÍ CẦM TAY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27" descr="viet3">
            <a:extLst>
              <a:ext uri="{FF2B5EF4-FFF2-40B4-BE49-F238E27FC236}">
                <a16:creationId xmlns:a16="http://schemas.microsoft.com/office/drawing/2014/main" id="{CF18ED26-3FDC-9480-6C57-367364F42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9459"/>
            <a:ext cx="1114346" cy="72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47F782-C16B-D582-D635-7AC3901A781A}"/>
              </a:ext>
            </a:extLst>
          </p:cNvPr>
          <p:cNvSpPr txBox="1"/>
          <p:nvPr/>
        </p:nvSpPr>
        <p:spPr>
          <a:xfrm>
            <a:off x="4599190" y="1889028"/>
            <a:ext cx="6142700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đục, dũa, kìm, búa, mũi vạch, mũi đột…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5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589C532-559C-2C20-47DC-B89E3AF0602C}"/>
              </a:ext>
            </a:extLst>
          </p:cNvPr>
          <p:cNvSpPr txBox="1"/>
          <p:nvPr/>
        </p:nvSpPr>
        <p:spPr>
          <a:xfrm>
            <a:off x="753036" y="436450"/>
            <a:ext cx="435684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Dụng cụ đo và kiểm tra</a:t>
            </a:r>
            <a:endParaRPr lang="en-US" sz="280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70D7E9-345D-54E3-AEDC-FA8E41458B0B}"/>
              </a:ext>
            </a:extLst>
          </p:cNvPr>
          <p:cNvSpPr txBox="1"/>
          <p:nvPr/>
        </p:nvSpPr>
        <p:spPr>
          <a:xfrm>
            <a:off x="1084729" y="994331"/>
            <a:ext cx="276113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Thước lá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8B6BD6-7C8E-03ED-68EF-0F9487853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82815"/>
            <a:ext cx="6024282" cy="44374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D07D17-EA65-9606-EE81-1DFFA8798944}"/>
              </a:ext>
            </a:extLst>
          </p:cNvPr>
          <p:cNvSpPr txBox="1"/>
          <p:nvPr/>
        </p:nvSpPr>
        <p:spPr>
          <a:xfrm>
            <a:off x="636495" y="1553524"/>
            <a:ext cx="5567081" cy="3542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Cấu tạo:</a:t>
            </a:r>
            <a:r>
              <a:rPr lang="en-US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 chế tạo bằng thép hợp kim, ít giãn nở nhiệt và không gỉ.</a:t>
            </a:r>
            <a:endParaRPr lang="en-US" sz="24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Có chiều dày từ 0,9mm đến 1,5mm, chiều rộng từ 10 đến 25mm, chiều dài từ 150 đến 1000mm.</a:t>
            </a:r>
            <a:endParaRPr lang="en-US" sz="24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Các vạch trên thước cách nhau 1mm</a:t>
            </a:r>
            <a:endParaRPr lang="en-US" sz="24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CD: </a:t>
            </a: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đo độ dài của chi tiết hoặc xác định kích thước của sản phẩm</a:t>
            </a:r>
            <a:endParaRPr lang="en-US" sz="24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viet3">
            <a:extLst>
              <a:ext uri="{FF2B5EF4-FFF2-40B4-BE49-F238E27FC236}">
                <a16:creationId xmlns:a16="http://schemas.microsoft.com/office/drawing/2014/main" id="{F06450D1-3E3B-3B2B-1E78-8A4C27B89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470"/>
            <a:ext cx="1066800" cy="61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9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i">
            <a:extLst>
              <a:ext uri="{FF2B5EF4-FFF2-40B4-BE49-F238E27FC236}">
                <a16:creationId xmlns:a16="http://schemas.microsoft.com/office/drawing/2014/main" id="{0E9F807D-47F0-614C-F9D6-581066BE48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67" y="149289"/>
            <a:ext cx="2550114" cy="225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223E130-9C70-0989-1604-D9AADE5DF2A7}"/>
              </a:ext>
            </a:extLst>
          </p:cNvPr>
          <p:cNvSpPr/>
          <p:nvPr/>
        </p:nvSpPr>
        <p:spPr>
          <a:xfrm>
            <a:off x="5904192" y="0"/>
            <a:ext cx="5634038" cy="3687856"/>
          </a:xfrm>
          <a:prstGeom prst="cloudCallout">
            <a:avLst>
              <a:gd name="adj1" fmla="val -63424"/>
              <a:gd name="adj2" fmla="val 49220"/>
            </a:avLst>
          </a:prstGeom>
          <a:solidFill>
            <a:srgbClr val="FFFF00"/>
          </a:solidFill>
          <a:ln w="28575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9A61DA-BD17-982E-FB5D-49BFA8E10E5B}"/>
              </a:ext>
            </a:extLst>
          </p:cNvPr>
          <p:cNvSpPr txBox="1"/>
          <p:nvPr/>
        </p:nvSpPr>
        <p:spPr>
          <a:xfrm>
            <a:off x="6920730" y="566655"/>
            <a:ext cx="41686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 đo độ dài các chi tiết có kích thước lớn hơn 1000mm, người ta thường dùng thước nào? </a:t>
            </a:r>
            <a:endParaRPr lang="en-US" sz="32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0BDA1-97F1-A0C5-DF5E-4F60804E7633}"/>
              </a:ext>
            </a:extLst>
          </p:cNvPr>
          <p:cNvSpPr txBox="1"/>
          <p:nvPr/>
        </p:nvSpPr>
        <p:spPr>
          <a:xfrm>
            <a:off x="887495" y="3687856"/>
            <a:ext cx="4186529" cy="191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đo độ dài các chi tiết có kích thước lớn hơn 1000mm, người ta thường dùng thước cuộn.</a:t>
            </a:r>
            <a:endParaRPr lang="en-US" sz="2800" b="1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C46B77F-3DC9-D8EA-56F3-325F242CC212}"/>
              </a:ext>
            </a:extLst>
          </p:cNvPr>
          <p:cNvSpPr txBox="1"/>
          <p:nvPr/>
        </p:nvSpPr>
        <p:spPr>
          <a:xfrm>
            <a:off x="986117" y="510237"/>
            <a:ext cx="256390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Thước </a:t>
            </a:r>
            <a:r>
              <a:rPr lang="en-US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820A97-B3F5-AFC8-FDF1-1D2BE472A3CB}"/>
              </a:ext>
            </a:extLst>
          </p:cNvPr>
          <p:cNvGrpSpPr/>
          <p:nvPr/>
        </p:nvGrpSpPr>
        <p:grpSpPr>
          <a:xfrm>
            <a:off x="5437095" y="1637949"/>
            <a:ext cx="6754905" cy="4816044"/>
            <a:chOff x="5253318" y="1506071"/>
            <a:chExt cx="6831106" cy="4419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9C3460-3C37-E8C8-DDAC-39820610D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3318" y="1506071"/>
              <a:ext cx="6347011" cy="422237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C96D78-B07D-216A-8BBC-E1952A242567}"/>
                </a:ext>
              </a:extLst>
            </p:cNvPr>
            <p:cNvSpPr/>
            <p:nvPr/>
          </p:nvSpPr>
          <p:spPr>
            <a:xfrm>
              <a:off x="10470776" y="3021106"/>
              <a:ext cx="1613648" cy="2904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370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805F1D0-B9C6-4906-844E-9B3DBA7237A6}"/>
              </a:ext>
            </a:extLst>
          </p:cNvPr>
          <p:cNvSpPr txBox="1">
            <a:spLocks/>
          </p:cNvSpPr>
          <p:nvPr/>
        </p:nvSpPr>
        <p:spPr bwMode="auto">
          <a:xfrm>
            <a:off x="3843921" y="237765"/>
            <a:ext cx="3757612" cy="666685"/>
          </a:xfrm>
          <a:prstGeom prst="rect">
            <a:avLst/>
          </a:prstGeom>
          <a:solidFill>
            <a:srgbClr val="E76618"/>
          </a:solidFill>
          <a:ln w="25400" cap="rnd" algn="ctr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</a:t>
            </a:r>
            <a:endParaRPr lang="en-US" altLang="en-US" sz="36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E9FB0-FE16-2BC2-0AC8-CE50E2DFE441}"/>
              </a:ext>
            </a:extLst>
          </p:cNvPr>
          <p:cNvSpPr txBox="1"/>
          <p:nvPr/>
        </p:nvSpPr>
        <p:spPr>
          <a:xfrm>
            <a:off x="932330" y="961665"/>
            <a:ext cx="886609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Hình 8.4 và nêu cấu tạo của thước cặp.</a:t>
            </a:r>
            <a:endParaRPr lang="en-US" sz="2800" b="1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820A97-B3F5-AFC8-FDF1-1D2BE472A3CB}"/>
              </a:ext>
            </a:extLst>
          </p:cNvPr>
          <p:cNvGrpSpPr/>
          <p:nvPr/>
        </p:nvGrpSpPr>
        <p:grpSpPr>
          <a:xfrm>
            <a:off x="5437095" y="1637949"/>
            <a:ext cx="6754905" cy="4816044"/>
            <a:chOff x="5253318" y="1506071"/>
            <a:chExt cx="6831106" cy="44196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9C3460-3C37-E8C8-DDAC-39820610D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3318" y="1506071"/>
              <a:ext cx="6347011" cy="422237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C96D78-B07D-216A-8BBC-E1952A242567}"/>
                </a:ext>
              </a:extLst>
            </p:cNvPr>
            <p:cNvSpPr/>
            <p:nvPr/>
          </p:nvSpPr>
          <p:spPr>
            <a:xfrm>
              <a:off x="10470776" y="3021106"/>
              <a:ext cx="1613648" cy="2904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49C49B9-4207-FE9B-0264-C16334BE115D}"/>
              </a:ext>
            </a:extLst>
          </p:cNvPr>
          <p:cNvSpPr txBox="1"/>
          <p:nvPr/>
        </p:nvSpPr>
        <p:spPr>
          <a:xfrm>
            <a:off x="1205753" y="1624380"/>
            <a:ext cx="4092388" cy="3945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Cán.</a:t>
            </a:r>
            <a:endParaRPr lang="en-US" sz="24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Mỏ đo trong.</a:t>
            </a:r>
            <a:endParaRPr lang="en-US" sz="24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Khung động.</a:t>
            </a:r>
            <a:endParaRPr lang="en-US" sz="24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Vít hãm.</a:t>
            </a:r>
            <a:endParaRPr lang="en-US" sz="24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Thang chia độ chính.</a:t>
            </a:r>
            <a:endParaRPr lang="en-US" sz="24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Thước đo chiều sâu lỗ.</a:t>
            </a:r>
            <a:endParaRPr lang="en-US" sz="24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Mỏ đo ngoài.</a:t>
            </a:r>
            <a:endParaRPr lang="en-US" sz="24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Thang chia độ của du xích.</a:t>
            </a:r>
            <a:endParaRPr lang="en-US" sz="24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Digit 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281" y="96662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54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08F622A-6894-4B0D-99CF-D1C5159CBB18}&quot;/&gt;&lt;isInvalidForFieldText val=&quot;0&quot;/&gt;&lt;Image&gt;&lt;filename val=&quot;C:\Users\ADMINI~1\AppData\Local\Temp\PR\data\asimages\{108F622A-6894-4B0D-99CF-D1C5159CBB18}_8.png&quot;/&gt;&lt;left val=&quot;3&quot;/&gt;&lt;top val=&quot;11&quot;/&gt;&lt;width val=&quot;506&quot;/&gt;&lt;height val=&quot;66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08F622A-6894-4B0D-99CF-D1C5159CBB18}&quot;/&gt;&lt;isInvalidForFieldText val=&quot;0&quot;/&gt;&lt;Image&gt;&lt;filename val=&quot;C:\Users\ADMINI~1\AppData\Local\Temp\PR\data\asimages\{108F622A-6894-4B0D-99CF-D1C5159CBB18}_8.png&quot;/&gt;&lt;left val=&quot;3&quot;/&gt;&lt;top val=&quot;11&quot;/&gt;&lt;width val=&quot;506&quot;/&gt;&lt;height val=&quot;6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--1"/>
  <p:tag name="MMPROD_START_TIME" val="0"/>
  <p:tag name="MMPROD_STOP_TIME" val="1"/>
  <p:tag name="MMPROD_FADE_EFFECT_IN" val="1"/>
  <p:tag name="MMPROD_FADE_EFFECT_OUT" val="1"/>
  <p:tag name="MMPROD_FADE_SPEED" val="-1"/>
  <p:tag name="MMPROD_MUTE_AUDIO" val="0"/>
  <p:tag name="MMPROD_IS_H264" val="0"/>
  <p:tag name="HTML_SHAPEINFO" val="&lt;ThreeDShapeInfo&gt;&lt;uuid val=&quot;&quot;/&gt;&lt;isInvalidForFieldText val=&quot;0&quot;/&gt;&lt;Image&gt;&lt;filename val=&quot;C:\Users\ADMINI~1\AppData\Local\Temp\PR\data\asimages\{388E3C81-3A5E-493F-B585-ED7A0E1C8AB1}_8.png&quot;/&gt;&lt;left val=&quot;63&quot;/&gt;&lt;top val=&quot;20&quot;/&gt;&lt;width val=&quot;446&quot;/&gt;&lt;height val=&quot;38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--1"/>
  <p:tag name="MMPROD_START_TIME" val="0"/>
  <p:tag name="MMPROD_STOP_TIME" val="1"/>
  <p:tag name="MMPROD_FADE_EFFECT_IN" val="1"/>
  <p:tag name="MMPROD_FADE_EFFECT_OUT" val="1"/>
  <p:tag name="MMPROD_FADE_SPEED" val="-1"/>
  <p:tag name="MMPROD_MUTE_AUDIO" val="0"/>
  <p:tag name="MMPROD_IS_H264" val="0"/>
  <p:tag name="HTML_SHAPEINFO" val="&lt;ThreeDShapeInfo&gt;&lt;uuid val=&quot;&quot;/&gt;&lt;isInvalidForFieldText val=&quot;0&quot;/&gt;&lt;Image&gt;&lt;filename val=&quot;C:\Users\ADMINI~1\AppData\Local\Temp\PR\data\asimages\{388E3C81-3A5E-493F-B585-ED7A0E1C8AB1}_8.png&quot;/&gt;&lt;left val=&quot;63&quot;/&gt;&lt;top val=&quot;20&quot;/&gt;&lt;width val=&quot;446&quot;/&gt;&lt;height val=&quot;38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08F622A-6894-4B0D-99CF-D1C5159CBB18}&quot;/&gt;&lt;isInvalidForFieldText val=&quot;0&quot;/&gt;&lt;Image&gt;&lt;filename val=&quot;C:\Users\ADMINI~1\AppData\Local\Temp\PR\data\asimages\{108F622A-6894-4B0D-99CF-D1C5159CBB18}_8.png&quot;/&gt;&lt;left val=&quot;3&quot;/&gt;&lt;top val=&quot;11&quot;/&gt;&lt;width val=&quot;506&quot;/&gt;&lt;height val=&quot;6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--1"/>
  <p:tag name="MMPROD_START_TIME" val="0"/>
  <p:tag name="MMPROD_STOP_TIME" val="1"/>
  <p:tag name="MMPROD_FADE_EFFECT_IN" val="1"/>
  <p:tag name="MMPROD_FADE_EFFECT_OUT" val="1"/>
  <p:tag name="MMPROD_FADE_SPEED" val="-1"/>
  <p:tag name="MMPROD_MUTE_AUDIO" val="0"/>
  <p:tag name="MMPROD_IS_H264" val="0"/>
  <p:tag name="HTML_SHAPEINFO" val="&lt;ThreeDShapeInfo&gt;&lt;uuid val=&quot;&quot;/&gt;&lt;isInvalidForFieldText val=&quot;0&quot;/&gt;&lt;Image&gt;&lt;filename val=&quot;C:\Users\ADMINI~1\AppData\Local\Temp\PR\data\asimages\{388E3C81-3A5E-493F-B585-ED7A0E1C8AB1}_8.png&quot;/&gt;&lt;left val=&quot;63&quot;/&gt;&lt;top val=&quot;20&quot;/&gt;&lt;width val=&quot;446&quot;/&gt;&lt;height val=&quot;38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chnology Bundle by Slidesgo">
  <a:themeElements>
    <a:clrScheme name="Simple Light">
      <a:dk1>
        <a:srgbClr val="202237"/>
      </a:dk1>
      <a:lt1>
        <a:srgbClr val="FFFFFF"/>
      </a:lt1>
      <a:dk2>
        <a:srgbClr val="252A51"/>
      </a:dk2>
      <a:lt2>
        <a:srgbClr val="F1E0DA"/>
      </a:lt2>
      <a:accent1>
        <a:srgbClr val="D6C3BD"/>
      </a:accent1>
      <a:accent2>
        <a:srgbClr val="EFEFEF"/>
      </a:accent2>
      <a:accent3>
        <a:srgbClr val="E8A19D"/>
      </a:accent3>
      <a:accent4>
        <a:srgbClr val="FF2C58"/>
      </a:accent4>
      <a:accent5>
        <a:srgbClr val="A00A35"/>
      </a:accent5>
      <a:accent6>
        <a:srgbClr val="630216"/>
      </a:accent6>
      <a:hlink>
        <a:srgbClr val="2022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1277</Words>
  <Application>Microsoft Office PowerPoint</Application>
  <PresentationFormat>Widescreen</PresentationFormat>
  <Paragraphs>195</Paragraphs>
  <Slides>40</Slides>
  <Notes>2</Notes>
  <HiddenSlides>0</HiddenSlides>
  <MMClips>28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.VnAristote</vt:lpstr>
      <vt:lpstr>Arial</vt:lpstr>
      <vt:lpstr>Bebas Neue</vt:lpstr>
      <vt:lpstr>Calibri</vt:lpstr>
      <vt:lpstr>Calibri Light</vt:lpstr>
      <vt:lpstr>Didact Gothic</vt:lpstr>
      <vt:lpstr>Oswald</vt:lpstr>
      <vt:lpstr>Times New Roman</vt:lpstr>
      <vt:lpstr>Office Theme</vt:lpstr>
      <vt:lpstr>2_Office Theme</vt:lpstr>
      <vt:lpstr>1_Office Theme</vt:lpstr>
      <vt:lpstr>3_Office Theme</vt:lpstr>
      <vt:lpstr>Technology Bundle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138</cp:revision>
  <dcterms:created xsi:type="dcterms:W3CDTF">2022-07-14T06:49:34Z</dcterms:created>
  <dcterms:modified xsi:type="dcterms:W3CDTF">2023-08-04T06:39:55Z</dcterms:modified>
</cp:coreProperties>
</file>